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harts/chart1.xml" ContentType="application/vnd.openxmlformats-officedocument.drawingml.chart+xml"/>
  <Override PartName="/ppt/notesSlides/notesSlide1.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5"/>
  </p:notesMasterIdLst>
  <p:sldIdLst>
    <p:sldId id="297" r:id="rId2"/>
    <p:sldId id="398" r:id="rId3"/>
    <p:sldId id="397" r:id="rId4"/>
    <p:sldId id="421" r:id="rId5"/>
    <p:sldId id="399" r:id="rId6"/>
    <p:sldId id="416" r:id="rId7"/>
    <p:sldId id="422" r:id="rId8"/>
    <p:sldId id="424" r:id="rId9"/>
    <p:sldId id="402" r:id="rId10"/>
    <p:sldId id="423" r:id="rId11"/>
    <p:sldId id="405" r:id="rId12"/>
    <p:sldId id="406" r:id="rId13"/>
    <p:sldId id="396" r:id="rId14"/>
    <p:sldId id="309" r:id="rId15"/>
    <p:sldId id="310" r:id="rId16"/>
    <p:sldId id="312" r:id="rId17"/>
    <p:sldId id="311" r:id="rId18"/>
    <p:sldId id="407" r:id="rId19"/>
    <p:sldId id="394" r:id="rId20"/>
    <p:sldId id="315" r:id="rId21"/>
    <p:sldId id="316" r:id="rId22"/>
    <p:sldId id="318" r:id="rId23"/>
    <p:sldId id="319" r:id="rId24"/>
    <p:sldId id="320" r:id="rId25"/>
    <p:sldId id="321" r:id="rId26"/>
    <p:sldId id="324" r:id="rId27"/>
    <p:sldId id="325" r:id="rId28"/>
    <p:sldId id="327" r:id="rId29"/>
    <p:sldId id="389" r:id="rId30"/>
    <p:sldId id="384" r:id="rId31"/>
    <p:sldId id="385" r:id="rId32"/>
    <p:sldId id="386" r:id="rId33"/>
    <p:sldId id="387" r:id="rId34"/>
    <p:sldId id="388" r:id="rId35"/>
    <p:sldId id="415" r:id="rId36"/>
    <p:sldId id="334" r:id="rId37"/>
    <p:sldId id="346" r:id="rId38"/>
    <p:sldId id="347" r:id="rId39"/>
    <p:sldId id="348" r:id="rId40"/>
    <p:sldId id="349" r:id="rId41"/>
    <p:sldId id="350" r:id="rId42"/>
    <p:sldId id="351" r:id="rId43"/>
    <p:sldId id="354" r:id="rId44"/>
    <p:sldId id="390" r:id="rId45"/>
    <p:sldId id="366" r:id="rId46"/>
    <p:sldId id="382" r:id="rId47"/>
    <p:sldId id="408" r:id="rId48"/>
    <p:sldId id="411" r:id="rId49"/>
    <p:sldId id="412" r:id="rId50"/>
    <p:sldId id="413" r:id="rId51"/>
    <p:sldId id="414" r:id="rId52"/>
    <p:sldId id="410" r:id="rId53"/>
    <p:sldId id="417" r:id="rId54"/>
    <p:sldId id="418" r:id="rId55"/>
    <p:sldId id="358" r:id="rId56"/>
    <p:sldId id="383" r:id="rId57"/>
    <p:sldId id="365" r:id="rId58"/>
    <p:sldId id="359" r:id="rId59"/>
    <p:sldId id="361" r:id="rId60"/>
    <p:sldId id="362" r:id="rId61"/>
    <p:sldId id="262" r:id="rId62"/>
    <p:sldId id="419" r:id="rId63"/>
    <p:sldId id="364" r:id="rId64"/>
    <p:sldId id="289" r:id="rId65"/>
    <p:sldId id="299" r:id="rId66"/>
    <p:sldId id="300" r:id="rId67"/>
    <p:sldId id="313" r:id="rId68"/>
    <p:sldId id="314" r:id="rId69"/>
    <p:sldId id="378" r:id="rId70"/>
    <p:sldId id="379" r:id="rId71"/>
    <p:sldId id="380" r:id="rId72"/>
    <p:sldId id="381" r:id="rId73"/>
    <p:sldId id="344" r:id="rId74"/>
    <p:sldId id="345" r:id="rId75"/>
    <p:sldId id="391" r:id="rId76"/>
    <p:sldId id="304" r:id="rId77"/>
    <p:sldId id="305" r:id="rId78"/>
    <p:sldId id="308" r:id="rId79"/>
    <p:sldId id="363" r:id="rId80"/>
    <p:sldId id="392" r:id="rId81"/>
    <p:sldId id="367" r:id="rId82"/>
    <p:sldId id="368" r:id="rId83"/>
    <p:sldId id="369"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dler, Bivin Philip" initials="SBP" lastIdx="1" clrIdx="0"/>
  <p:cmAuthor id="1" name="Microsoft Office User" initials="Office" lastIdx="1" clrIdx="1"/>
  <p:cmAuthor id="2" name="Microsoft Office User" initials="Office [2]" lastIdx="1" clrIdx="2"/>
  <p:cmAuthor id="3" name="User" initials="U" lastIdx="1" clrIdx="3">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99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1" autoAdjust="0"/>
    <p:restoredTop sz="94628" autoAdjust="0"/>
  </p:normalViewPr>
  <p:slideViewPr>
    <p:cSldViewPr snapToGrid="0">
      <p:cViewPr varScale="1">
        <p:scale>
          <a:sx n="129" d="100"/>
          <a:sy n="129" d="100"/>
        </p:scale>
        <p:origin x="216" y="240"/>
      </p:cViewPr>
      <p:guideLst>
        <p:guide orient="horz" pos="2160"/>
        <p:guide pos="2880"/>
      </p:guideLst>
    </p:cSldViewPr>
  </p:slideViewPr>
  <p:outlineViewPr>
    <p:cViewPr>
      <p:scale>
        <a:sx n="33" d="100"/>
        <a:sy n="33" d="100"/>
      </p:scale>
      <p:origin x="0" y="-1085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dirty="0"/>
              <a:t>Dice: Individual Rolls (n = 1)</a:t>
            </a:r>
          </a:p>
        </c:rich>
      </c:tx>
      <c:overlay val="0"/>
    </c:title>
    <c:autoTitleDeleted val="0"/>
    <c:view3D>
      <c:rotX val="15"/>
      <c:rotY val="20"/>
      <c:rAngAx val="0"/>
    </c:view3D>
    <c:floor>
      <c:thickness val="0"/>
    </c:floor>
    <c:sideWall>
      <c:thickness val="0"/>
    </c:sideWall>
    <c:backWall>
      <c:thickness val="0"/>
    </c:backWall>
    <c:plotArea>
      <c:layout>
        <c:manualLayout>
          <c:layoutTarget val="inner"/>
          <c:xMode val="edge"/>
          <c:yMode val="edge"/>
          <c:x val="0.12561965125886401"/>
          <c:y val="0.16150638873334999"/>
          <c:w val="0.85577921578079097"/>
          <c:h val="0.67497615103405595"/>
        </c:manualLayout>
      </c:layout>
      <c:bar3DChart>
        <c:barDir val="col"/>
        <c:grouping val="clustered"/>
        <c:varyColors val="0"/>
        <c:ser>
          <c:idx val="0"/>
          <c:order val="0"/>
          <c:tx>
            <c:v>Frequency</c:v>
          </c:tx>
          <c:invertIfNegative val="0"/>
          <c:cat>
            <c:numRef>
              <c:f>diceCLT!$G$16:$G$21</c:f>
              <c:numCache>
                <c:formatCode>General</c:formatCode>
                <c:ptCount val="6"/>
                <c:pt idx="0">
                  <c:v>1</c:v>
                </c:pt>
                <c:pt idx="1">
                  <c:v>2</c:v>
                </c:pt>
                <c:pt idx="2">
                  <c:v>3</c:v>
                </c:pt>
                <c:pt idx="3">
                  <c:v>4</c:v>
                </c:pt>
                <c:pt idx="4">
                  <c:v>5</c:v>
                </c:pt>
                <c:pt idx="5">
                  <c:v>6</c:v>
                </c:pt>
              </c:numCache>
            </c:numRef>
          </c:cat>
          <c:val>
            <c:numRef>
              <c:f>diceCLT!$K$19:$K$24</c:f>
              <c:numCache>
                <c:formatCode>General</c:formatCode>
                <c:ptCount val="6"/>
                <c:pt idx="0">
                  <c:v>977</c:v>
                </c:pt>
                <c:pt idx="1">
                  <c:v>1035</c:v>
                </c:pt>
                <c:pt idx="2">
                  <c:v>965</c:v>
                </c:pt>
                <c:pt idx="3">
                  <c:v>1014</c:v>
                </c:pt>
                <c:pt idx="4">
                  <c:v>1002</c:v>
                </c:pt>
                <c:pt idx="5">
                  <c:v>1007</c:v>
                </c:pt>
              </c:numCache>
            </c:numRef>
          </c:val>
          <c:extLst>
            <c:ext xmlns:c16="http://schemas.microsoft.com/office/drawing/2014/chart" uri="{C3380CC4-5D6E-409C-BE32-E72D297353CC}">
              <c16:uniqueId val="{00000000-E7F6-4AFC-95A3-18742106BDB5}"/>
            </c:ext>
          </c:extLst>
        </c:ser>
        <c:dLbls>
          <c:showLegendKey val="0"/>
          <c:showVal val="0"/>
          <c:showCatName val="0"/>
          <c:showSerName val="0"/>
          <c:showPercent val="0"/>
          <c:showBubbleSize val="0"/>
        </c:dLbls>
        <c:gapWidth val="150"/>
        <c:shape val="box"/>
        <c:axId val="421803864"/>
        <c:axId val="421804256"/>
        <c:axId val="0"/>
      </c:bar3DChart>
      <c:catAx>
        <c:axId val="421803864"/>
        <c:scaling>
          <c:orientation val="minMax"/>
        </c:scaling>
        <c:delete val="0"/>
        <c:axPos val="b"/>
        <c:title>
          <c:tx>
            <c:rich>
              <a:bodyPr/>
              <a:lstStyle/>
              <a:p>
                <a:pPr>
                  <a:defRPr/>
                </a:pPr>
                <a:r>
                  <a:rPr lang="en-US" dirty="0"/>
                  <a:t>Roll of the Die</a:t>
                </a:r>
              </a:p>
            </c:rich>
          </c:tx>
          <c:overlay val="0"/>
        </c:title>
        <c:numFmt formatCode="General" sourceLinked="1"/>
        <c:majorTickMark val="out"/>
        <c:minorTickMark val="none"/>
        <c:tickLblPos val="nextTo"/>
        <c:crossAx val="421804256"/>
        <c:crosses val="autoZero"/>
        <c:auto val="1"/>
        <c:lblAlgn val="ctr"/>
        <c:lblOffset val="100"/>
        <c:noMultiLvlLbl val="0"/>
      </c:catAx>
      <c:valAx>
        <c:axId val="421804256"/>
        <c:scaling>
          <c:orientation val="minMax"/>
          <c:max val="1100"/>
          <c:min val="0"/>
        </c:scaling>
        <c:delete val="0"/>
        <c:axPos val="l"/>
        <c:majorGridlines/>
        <c:title>
          <c:tx>
            <c:rich>
              <a:bodyPr/>
              <a:lstStyle/>
              <a:p>
                <a:pPr>
                  <a:defRPr/>
                </a:pPr>
                <a:r>
                  <a:rPr lang="en-US" dirty="0"/>
                  <a:t>Frequency</a:t>
                </a:r>
              </a:p>
            </c:rich>
          </c:tx>
          <c:overlay val="0"/>
        </c:title>
        <c:numFmt formatCode="General" sourceLinked="1"/>
        <c:majorTickMark val="out"/>
        <c:minorTickMark val="none"/>
        <c:tickLblPos val="nextTo"/>
        <c:crossAx val="421803864"/>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dirty="0"/>
              <a:t>Dice: Sample Means of Size n = 2</a:t>
            </a:r>
          </a:p>
        </c:rich>
      </c:tx>
      <c:layout>
        <c:manualLayout>
          <c:xMode val="edge"/>
          <c:yMode val="edge"/>
          <c:x val="0.10168296214435185"/>
          <c:y val="0"/>
        </c:manualLayout>
      </c:layout>
      <c:overlay val="0"/>
    </c:title>
    <c:autoTitleDeleted val="0"/>
    <c:view3D>
      <c:rotX val="15"/>
      <c:rotY val="20"/>
      <c:rAngAx val="0"/>
    </c:view3D>
    <c:floor>
      <c:thickness val="0"/>
    </c:floor>
    <c:sideWall>
      <c:thickness val="0"/>
    </c:sideWall>
    <c:backWall>
      <c:thickness val="0"/>
    </c:backWall>
    <c:plotArea>
      <c:layout>
        <c:manualLayout>
          <c:layoutTarget val="inner"/>
          <c:xMode val="edge"/>
          <c:yMode val="edge"/>
          <c:x val="8.5198180636777129E-2"/>
          <c:y val="0.26759392678685079"/>
          <c:w val="0.81863547758284605"/>
          <c:h val="0.65256383934021012"/>
        </c:manualLayout>
      </c:layout>
      <c:bar3DChart>
        <c:barDir val="col"/>
        <c:grouping val="clustered"/>
        <c:varyColors val="0"/>
        <c:ser>
          <c:idx val="0"/>
          <c:order val="0"/>
          <c:tx>
            <c:v>Frequency</c:v>
          </c:tx>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diceCLT!$K$32:$K$42</c:f>
              <c:numCache>
                <c:formatCode>General</c:formatCode>
                <c:ptCount val="11"/>
                <c:pt idx="0">
                  <c:v>188</c:v>
                </c:pt>
                <c:pt idx="1">
                  <c:v>327</c:v>
                </c:pt>
                <c:pt idx="2">
                  <c:v>460</c:v>
                </c:pt>
                <c:pt idx="3">
                  <c:v>678</c:v>
                </c:pt>
                <c:pt idx="4">
                  <c:v>859</c:v>
                </c:pt>
                <c:pt idx="5">
                  <c:v>1042</c:v>
                </c:pt>
                <c:pt idx="6">
                  <c:v>781</c:v>
                </c:pt>
                <c:pt idx="7">
                  <c:v>684</c:v>
                </c:pt>
                <c:pt idx="8">
                  <c:v>494</c:v>
                </c:pt>
                <c:pt idx="9">
                  <c:v>321</c:v>
                </c:pt>
                <c:pt idx="10">
                  <c:v>166</c:v>
                </c:pt>
              </c:numCache>
            </c:numRef>
          </c:val>
          <c:extLst>
            <c:ext xmlns:c16="http://schemas.microsoft.com/office/drawing/2014/chart" uri="{C3380CC4-5D6E-409C-BE32-E72D297353CC}">
              <c16:uniqueId val="{00000000-C949-4FDF-A7A1-DB120959C97F}"/>
            </c:ext>
          </c:extLst>
        </c:ser>
        <c:dLbls>
          <c:showLegendKey val="0"/>
          <c:showVal val="0"/>
          <c:showCatName val="0"/>
          <c:showSerName val="0"/>
          <c:showPercent val="0"/>
          <c:showBubbleSize val="0"/>
        </c:dLbls>
        <c:gapWidth val="150"/>
        <c:shape val="box"/>
        <c:axId val="483171512"/>
        <c:axId val="483169552"/>
        <c:axId val="0"/>
      </c:bar3DChart>
      <c:catAx>
        <c:axId val="483171512"/>
        <c:scaling>
          <c:orientation val="minMax"/>
        </c:scaling>
        <c:delete val="0"/>
        <c:axPos val="b"/>
        <c:title>
          <c:tx>
            <c:rich>
              <a:bodyPr/>
              <a:lstStyle/>
              <a:p>
                <a:pPr>
                  <a:defRPr/>
                </a:pPr>
                <a:r>
                  <a:rPr lang="en-US" dirty="0"/>
                  <a:t>Average of 2 Dice</a:t>
                </a:r>
              </a:p>
            </c:rich>
          </c:tx>
          <c:overlay val="0"/>
        </c:title>
        <c:numFmt formatCode="General" sourceLinked="1"/>
        <c:majorTickMark val="out"/>
        <c:minorTickMark val="none"/>
        <c:tickLblPos val="nextTo"/>
        <c:crossAx val="483169552"/>
        <c:crosses val="autoZero"/>
        <c:auto val="1"/>
        <c:lblAlgn val="ctr"/>
        <c:lblOffset val="100"/>
        <c:noMultiLvlLbl val="0"/>
      </c:catAx>
      <c:valAx>
        <c:axId val="483169552"/>
        <c:scaling>
          <c:orientation val="minMax"/>
          <c:max val="2000"/>
          <c:min val="0"/>
        </c:scaling>
        <c:delete val="0"/>
        <c:axPos val="l"/>
        <c:majorGridlines/>
        <c:title>
          <c:tx>
            <c:rich>
              <a:bodyPr/>
              <a:lstStyle/>
              <a:p>
                <a:pPr>
                  <a:defRPr/>
                </a:pPr>
                <a:r>
                  <a:rPr lang="en-US" dirty="0"/>
                  <a:t>Frequency</a:t>
                </a:r>
              </a:p>
            </c:rich>
          </c:tx>
          <c:overlay val="0"/>
        </c:title>
        <c:numFmt formatCode="General" sourceLinked="1"/>
        <c:majorTickMark val="out"/>
        <c:minorTickMark val="none"/>
        <c:tickLblPos val="nextTo"/>
        <c:crossAx val="483171512"/>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sz="1800" b="1" i="0" baseline="0" dirty="0">
                <a:effectLst/>
              </a:rPr>
              <a:t>Dice: Sample Means of Size n = 5</a:t>
            </a:r>
            <a:endParaRPr lang="en-US" dirty="0">
              <a:effectLst/>
            </a:endParaRPr>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tx>
            <c:v>Frequency</c:v>
          </c:tx>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diceCLT!$K$2:$K$12</c:f>
              <c:numCache>
                <c:formatCode>General</c:formatCode>
                <c:ptCount val="11"/>
                <c:pt idx="0">
                  <c:v>16</c:v>
                </c:pt>
                <c:pt idx="1">
                  <c:v>80</c:v>
                </c:pt>
                <c:pt idx="2">
                  <c:v>470</c:v>
                </c:pt>
                <c:pt idx="3">
                  <c:v>779</c:v>
                </c:pt>
                <c:pt idx="4">
                  <c:v>1676</c:v>
                </c:pt>
                <c:pt idx="5">
                  <c:v>1138</c:v>
                </c:pt>
                <c:pt idx="6">
                  <c:v>1250</c:v>
                </c:pt>
                <c:pt idx="7">
                  <c:v>389</c:v>
                </c:pt>
                <c:pt idx="8">
                  <c:v>189</c:v>
                </c:pt>
                <c:pt idx="9">
                  <c:v>13</c:v>
                </c:pt>
                <c:pt idx="10">
                  <c:v>0</c:v>
                </c:pt>
              </c:numCache>
            </c:numRef>
          </c:val>
          <c:extLst>
            <c:ext xmlns:c16="http://schemas.microsoft.com/office/drawing/2014/chart" uri="{C3380CC4-5D6E-409C-BE32-E72D297353CC}">
              <c16:uniqueId val="{00000000-4820-4F6B-A94B-368A9E799BB7}"/>
            </c:ext>
          </c:extLst>
        </c:ser>
        <c:dLbls>
          <c:showLegendKey val="0"/>
          <c:showVal val="0"/>
          <c:showCatName val="0"/>
          <c:showSerName val="0"/>
          <c:showPercent val="0"/>
          <c:showBubbleSize val="0"/>
        </c:dLbls>
        <c:gapWidth val="150"/>
        <c:shape val="box"/>
        <c:axId val="483170728"/>
        <c:axId val="424439328"/>
        <c:axId val="0"/>
      </c:bar3DChart>
      <c:catAx>
        <c:axId val="483170728"/>
        <c:scaling>
          <c:orientation val="minMax"/>
        </c:scaling>
        <c:delete val="0"/>
        <c:axPos val="b"/>
        <c:title>
          <c:tx>
            <c:rich>
              <a:bodyPr/>
              <a:lstStyle/>
              <a:p>
                <a:pPr>
                  <a:defRPr/>
                </a:pPr>
                <a:r>
                  <a:rPr lang="en-US" dirty="0"/>
                  <a:t>Average of 5 Dice</a:t>
                </a:r>
              </a:p>
            </c:rich>
          </c:tx>
          <c:overlay val="0"/>
        </c:title>
        <c:numFmt formatCode="General" sourceLinked="1"/>
        <c:majorTickMark val="out"/>
        <c:minorTickMark val="none"/>
        <c:tickLblPos val="nextTo"/>
        <c:crossAx val="424439328"/>
        <c:crosses val="autoZero"/>
        <c:auto val="1"/>
        <c:lblAlgn val="ctr"/>
        <c:lblOffset val="100"/>
        <c:noMultiLvlLbl val="0"/>
      </c:catAx>
      <c:valAx>
        <c:axId val="424439328"/>
        <c:scaling>
          <c:orientation val="minMax"/>
        </c:scaling>
        <c:delete val="0"/>
        <c:axPos val="l"/>
        <c:title>
          <c:tx>
            <c:rich>
              <a:bodyPr/>
              <a:lstStyle/>
              <a:p>
                <a:pPr>
                  <a:defRPr/>
                </a:pPr>
                <a:r>
                  <a:rPr lang="en-US" dirty="0"/>
                  <a:t>Frequency</a:t>
                </a:r>
              </a:p>
            </c:rich>
          </c:tx>
          <c:overlay val="0"/>
        </c:title>
        <c:numFmt formatCode="General" sourceLinked="1"/>
        <c:majorTickMark val="out"/>
        <c:minorTickMark val="none"/>
        <c:tickLblPos val="nextTo"/>
        <c:crossAx val="483170728"/>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sz="1800" b="1" i="0" u="none" strike="noStrike" baseline="0" dirty="0">
                <a:effectLst/>
              </a:rPr>
              <a:t>Dice: Sample Means of Size n = 10</a:t>
            </a:r>
            <a:endParaRPr lang="en-US" dirty="0"/>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diceCLT!$K$47:$K$57</c:f>
              <c:numCache>
                <c:formatCode>General</c:formatCode>
                <c:ptCount val="11"/>
                <c:pt idx="0">
                  <c:v>0</c:v>
                </c:pt>
                <c:pt idx="1">
                  <c:v>11</c:v>
                </c:pt>
                <c:pt idx="2">
                  <c:v>131</c:v>
                </c:pt>
                <c:pt idx="3">
                  <c:v>764</c:v>
                </c:pt>
                <c:pt idx="4">
                  <c:v>1860</c:v>
                </c:pt>
                <c:pt idx="5">
                  <c:v>2002</c:v>
                </c:pt>
                <c:pt idx="6">
                  <c:v>1016</c:v>
                </c:pt>
                <c:pt idx="7">
                  <c:v>206</c:v>
                </c:pt>
                <c:pt idx="8">
                  <c:v>10</c:v>
                </c:pt>
                <c:pt idx="9">
                  <c:v>0</c:v>
                </c:pt>
                <c:pt idx="10">
                  <c:v>0</c:v>
                </c:pt>
              </c:numCache>
            </c:numRef>
          </c:val>
          <c:extLst>
            <c:ext xmlns:c16="http://schemas.microsoft.com/office/drawing/2014/chart" uri="{C3380CC4-5D6E-409C-BE32-E72D297353CC}">
              <c16:uniqueId val="{00000000-0FF6-4035-B79F-F1D296FE0ACF}"/>
            </c:ext>
          </c:extLst>
        </c:ser>
        <c:dLbls>
          <c:showLegendKey val="0"/>
          <c:showVal val="0"/>
          <c:showCatName val="0"/>
          <c:showSerName val="0"/>
          <c:showPercent val="0"/>
          <c:showBubbleSize val="0"/>
        </c:dLbls>
        <c:gapWidth val="150"/>
        <c:shape val="box"/>
        <c:axId val="424440112"/>
        <c:axId val="472779688"/>
        <c:axId val="0"/>
      </c:bar3DChart>
      <c:catAx>
        <c:axId val="424440112"/>
        <c:scaling>
          <c:orientation val="minMax"/>
        </c:scaling>
        <c:delete val="0"/>
        <c:axPos val="b"/>
        <c:title>
          <c:tx>
            <c:rich>
              <a:bodyPr/>
              <a:lstStyle/>
              <a:p>
                <a:pPr>
                  <a:defRPr/>
                </a:pPr>
                <a:r>
                  <a:rPr lang="en-US" dirty="0"/>
                  <a:t>Average of 10 Dice</a:t>
                </a:r>
              </a:p>
            </c:rich>
          </c:tx>
          <c:overlay val="0"/>
        </c:title>
        <c:numFmt formatCode="General" sourceLinked="1"/>
        <c:majorTickMark val="out"/>
        <c:minorTickMark val="none"/>
        <c:tickLblPos val="nextTo"/>
        <c:crossAx val="472779688"/>
        <c:crosses val="autoZero"/>
        <c:auto val="1"/>
        <c:lblAlgn val="ctr"/>
        <c:lblOffset val="100"/>
        <c:noMultiLvlLbl val="0"/>
      </c:catAx>
      <c:valAx>
        <c:axId val="472779688"/>
        <c:scaling>
          <c:orientation val="minMax"/>
          <c:max val="2000"/>
        </c:scaling>
        <c:delete val="0"/>
        <c:axPos val="l"/>
        <c:title>
          <c:tx>
            <c:rich>
              <a:bodyPr/>
              <a:lstStyle/>
              <a:p>
                <a:pPr>
                  <a:defRPr/>
                </a:pPr>
                <a:r>
                  <a:rPr lang="en-US" dirty="0"/>
                  <a:t>Frequency</a:t>
                </a:r>
              </a:p>
            </c:rich>
          </c:tx>
          <c:overlay val="0"/>
        </c:title>
        <c:numFmt formatCode="General" sourceLinked="1"/>
        <c:majorTickMark val="out"/>
        <c:minorTickMark val="none"/>
        <c:tickLblPos val="nextTo"/>
        <c:crossAx val="424440112"/>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dirty="0"/>
              <a:t>Dice: Individual Rolls (n = 1)</a:t>
            </a:r>
          </a:p>
        </c:rich>
      </c:tx>
      <c:overlay val="0"/>
    </c:title>
    <c:autoTitleDeleted val="0"/>
    <c:view3D>
      <c:rotX val="15"/>
      <c:rotY val="20"/>
      <c:rAngAx val="0"/>
    </c:view3D>
    <c:floor>
      <c:thickness val="0"/>
    </c:floor>
    <c:sideWall>
      <c:thickness val="0"/>
    </c:sideWall>
    <c:backWall>
      <c:thickness val="0"/>
    </c:backWall>
    <c:plotArea>
      <c:layout>
        <c:manualLayout>
          <c:layoutTarget val="inner"/>
          <c:xMode val="edge"/>
          <c:yMode val="edge"/>
          <c:x val="0.21545285121777399"/>
          <c:y val="0.260297619047619"/>
          <c:w val="0.78454714878222598"/>
          <c:h val="0.43726237345331798"/>
        </c:manualLayout>
      </c:layout>
      <c:bar3DChart>
        <c:barDir val="col"/>
        <c:grouping val="clustered"/>
        <c:varyColors val="0"/>
        <c:ser>
          <c:idx val="0"/>
          <c:order val="0"/>
          <c:tx>
            <c:v>Frequency</c:v>
          </c:tx>
          <c:invertIfNegative val="0"/>
          <c:cat>
            <c:numRef>
              <c:f>diceCLT!$G$16:$G$21</c:f>
              <c:numCache>
                <c:formatCode>General</c:formatCode>
                <c:ptCount val="6"/>
                <c:pt idx="0">
                  <c:v>1</c:v>
                </c:pt>
                <c:pt idx="1">
                  <c:v>2</c:v>
                </c:pt>
                <c:pt idx="2">
                  <c:v>3</c:v>
                </c:pt>
                <c:pt idx="3">
                  <c:v>4</c:v>
                </c:pt>
                <c:pt idx="4">
                  <c:v>5</c:v>
                </c:pt>
                <c:pt idx="5">
                  <c:v>6</c:v>
                </c:pt>
              </c:numCache>
            </c:numRef>
          </c:cat>
          <c:val>
            <c:numRef>
              <c:f>diceCLT!$K$19:$K$24</c:f>
              <c:numCache>
                <c:formatCode>General</c:formatCode>
                <c:ptCount val="6"/>
                <c:pt idx="0">
                  <c:v>977</c:v>
                </c:pt>
                <c:pt idx="1">
                  <c:v>1035</c:v>
                </c:pt>
                <c:pt idx="2">
                  <c:v>965</c:v>
                </c:pt>
                <c:pt idx="3">
                  <c:v>1014</c:v>
                </c:pt>
                <c:pt idx="4">
                  <c:v>1002</c:v>
                </c:pt>
                <c:pt idx="5">
                  <c:v>1007</c:v>
                </c:pt>
              </c:numCache>
            </c:numRef>
          </c:val>
          <c:extLst>
            <c:ext xmlns:c16="http://schemas.microsoft.com/office/drawing/2014/chart" uri="{C3380CC4-5D6E-409C-BE32-E72D297353CC}">
              <c16:uniqueId val="{00000000-9E65-4B98-B797-4EAEA186A7BD}"/>
            </c:ext>
          </c:extLst>
        </c:ser>
        <c:dLbls>
          <c:showLegendKey val="0"/>
          <c:showVal val="0"/>
          <c:showCatName val="0"/>
          <c:showSerName val="0"/>
          <c:showPercent val="0"/>
          <c:showBubbleSize val="0"/>
        </c:dLbls>
        <c:gapWidth val="150"/>
        <c:shape val="box"/>
        <c:axId val="533045624"/>
        <c:axId val="482609992"/>
        <c:axId val="0"/>
      </c:bar3DChart>
      <c:catAx>
        <c:axId val="533045624"/>
        <c:scaling>
          <c:orientation val="minMax"/>
        </c:scaling>
        <c:delete val="0"/>
        <c:axPos val="b"/>
        <c:title>
          <c:tx>
            <c:rich>
              <a:bodyPr/>
              <a:lstStyle/>
              <a:p>
                <a:pPr>
                  <a:defRPr/>
                </a:pPr>
                <a:r>
                  <a:rPr lang="en-US" dirty="0"/>
                  <a:t>Roll of the Die</a:t>
                </a:r>
              </a:p>
            </c:rich>
          </c:tx>
          <c:overlay val="0"/>
        </c:title>
        <c:numFmt formatCode="General" sourceLinked="1"/>
        <c:majorTickMark val="out"/>
        <c:minorTickMark val="none"/>
        <c:tickLblPos val="nextTo"/>
        <c:crossAx val="482609992"/>
        <c:crosses val="autoZero"/>
        <c:auto val="1"/>
        <c:lblAlgn val="ctr"/>
        <c:lblOffset val="100"/>
        <c:noMultiLvlLbl val="0"/>
      </c:catAx>
      <c:valAx>
        <c:axId val="482609992"/>
        <c:scaling>
          <c:orientation val="minMax"/>
          <c:max val="1100"/>
          <c:min val="0"/>
        </c:scaling>
        <c:delete val="0"/>
        <c:axPos val="l"/>
        <c:majorGridlines/>
        <c:title>
          <c:tx>
            <c:rich>
              <a:bodyPr/>
              <a:lstStyle/>
              <a:p>
                <a:pPr>
                  <a:defRPr/>
                </a:pPr>
                <a:r>
                  <a:rPr lang="en-US" dirty="0"/>
                  <a:t>Frequency</a:t>
                </a:r>
              </a:p>
            </c:rich>
          </c:tx>
          <c:overlay val="0"/>
        </c:title>
        <c:numFmt formatCode="General" sourceLinked="1"/>
        <c:majorTickMark val="out"/>
        <c:minorTickMark val="none"/>
        <c:tickLblPos val="nextTo"/>
        <c:crossAx val="533045624"/>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dirty="0"/>
              <a:t>Dice: Sample Means of Size n = 2</a:t>
            </a:r>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tx>
            <c:v>Frequency</c:v>
          </c:tx>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diceCLT!$K$32:$K$42</c:f>
              <c:numCache>
                <c:formatCode>General</c:formatCode>
                <c:ptCount val="11"/>
                <c:pt idx="0">
                  <c:v>188</c:v>
                </c:pt>
                <c:pt idx="1">
                  <c:v>327</c:v>
                </c:pt>
                <c:pt idx="2">
                  <c:v>460</c:v>
                </c:pt>
                <c:pt idx="3">
                  <c:v>678</c:v>
                </c:pt>
                <c:pt idx="4">
                  <c:v>859</c:v>
                </c:pt>
                <c:pt idx="5">
                  <c:v>1042</c:v>
                </c:pt>
                <c:pt idx="6">
                  <c:v>781</c:v>
                </c:pt>
                <c:pt idx="7">
                  <c:v>684</c:v>
                </c:pt>
                <c:pt idx="8">
                  <c:v>494</c:v>
                </c:pt>
                <c:pt idx="9">
                  <c:v>321</c:v>
                </c:pt>
                <c:pt idx="10">
                  <c:v>166</c:v>
                </c:pt>
              </c:numCache>
            </c:numRef>
          </c:val>
          <c:extLst>
            <c:ext xmlns:c16="http://schemas.microsoft.com/office/drawing/2014/chart" uri="{C3380CC4-5D6E-409C-BE32-E72D297353CC}">
              <c16:uniqueId val="{00000000-5C75-4A86-AD62-012D9CD218AD}"/>
            </c:ext>
          </c:extLst>
        </c:ser>
        <c:dLbls>
          <c:showLegendKey val="0"/>
          <c:showVal val="0"/>
          <c:showCatName val="0"/>
          <c:showSerName val="0"/>
          <c:showPercent val="0"/>
          <c:showBubbleSize val="0"/>
        </c:dLbls>
        <c:gapWidth val="150"/>
        <c:shape val="box"/>
        <c:axId val="409432304"/>
        <c:axId val="409432696"/>
        <c:axId val="0"/>
      </c:bar3DChart>
      <c:catAx>
        <c:axId val="409432304"/>
        <c:scaling>
          <c:orientation val="minMax"/>
        </c:scaling>
        <c:delete val="0"/>
        <c:axPos val="b"/>
        <c:title>
          <c:tx>
            <c:rich>
              <a:bodyPr/>
              <a:lstStyle/>
              <a:p>
                <a:pPr>
                  <a:defRPr/>
                </a:pPr>
                <a:r>
                  <a:rPr lang="en-US" dirty="0"/>
                  <a:t>Average of 2 Dice</a:t>
                </a:r>
              </a:p>
            </c:rich>
          </c:tx>
          <c:overlay val="0"/>
        </c:title>
        <c:numFmt formatCode="General" sourceLinked="1"/>
        <c:majorTickMark val="out"/>
        <c:minorTickMark val="none"/>
        <c:tickLblPos val="nextTo"/>
        <c:crossAx val="409432696"/>
        <c:crosses val="autoZero"/>
        <c:auto val="1"/>
        <c:lblAlgn val="ctr"/>
        <c:lblOffset val="100"/>
        <c:noMultiLvlLbl val="0"/>
      </c:catAx>
      <c:valAx>
        <c:axId val="409432696"/>
        <c:scaling>
          <c:orientation val="minMax"/>
          <c:max val="2000"/>
          <c:min val="0"/>
        </c:scaling>
        <c:delete val="0"/>
        <c:axPos val="l"/>
        <c:majorGridlines/>
        <c:title>
          <c:tx>
            <c:rich>
              <a:bodyPr/>
              <a:lstStyle/>
              <a:p>
                <a:pPr>
                  <a:defRPr/>
                </a:pPr>
                <a:r>
                  <a:rPr lang="en-US" dirty="0"/>
                  <a:t>Frequency</a:t>
                </a:r>
              </a:p>
            </c:rich>
          </c:tx>
          <c:overlay val="0"/>
        </c:title>
        <c:numFmt formatCode="General" sourceLinked="1"/>
        <c:majorTickMark val="out"/>
        <c:minorTickMark val="none"/>
        <c:tickLblPos val="nextTo"/>
        <c:crossAx val="409432304"/>
        <c:crosses val="autoZero"/>
        <c:crossBetween val="between"/>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sz="1800" b="1" i="0" u="none" strike="noStrike" baseline="0" dirty="0">
                <a:effectLst/>
              </a:rPr>
              <a:t>Dice: Sample Means of Size n = 10</a:t>
            </a:r>
            <a:endParaRPr lang="en-US" dirty="0"/>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diceCLT!$K$47:$K$57</c:f>
              <c:numCache>
                <c:formatCode>General</c:formatCode>
                <c:ptCount val="11"/>
                <c:pt idx="0">
                  <c:v>0</c:v>
                </c:pt>
                <c:pt idx="1">
                  <c:v>11</c:v>
                </c:pt>
                <c:pt idx="2">
                  <c:v>131</c:v>
                </c:pt>
                <c:pt idx="3">
                  <c:v>764</c:v>
                </c:pt>
                <c:pt idx="4">
                  <c:v>1860</c:v>
                </c:pt>
                <c:pt idx="5">
                  <c:v>2002</c:v>
                </c:pt>
                <c:pt idx="6">
                  <c:v>1016</c:v>
                </c:pt>
                <c:pt idx="7">
                  <c:v>206</c:v>
                </c:pt>
                <c:pt idx="8">
                  <c:v>10</c:v>
                </c:pt>
                <c:pt idx="9">
                  <c:v>0</c:v>
                </c:pt>
                <c:pt idx="10">
                  <c:v>0</c:v>
                </c:pt>
              </c:numCache>
            </c:numRef>
          </c:val>
          <c:extLst>
            <c:ext xmlns:c16="http://schemas.microsoft.com/office/drawing/2014/chart" uri="{C3380CC4-5D6E-409C-BE32-E72D297353CC}">
              <c16:uniqueId val="{00000000-DE2D-45AD-9261-E35DE2AFE485}"/>
            </c:ext>
          </c:extLst>
        </c:ser>
        <c:dLbls>
          <c:showLegendKey val="0"/>
          <c:showVal val="0"/>
          <c:showCatName val="0"/>
          <c:showSerName val="0"/>
          <c:showPercent val="0"/>
          <c:showBubbleSize val="0"/>
        </c:dLbls>
        <c:gapWidth val="150"/>
        <c:shape val="box"/>
        <c:axId val="409429168"/>
        <c:axId val="409429560"/>
        <c:axId val="0"/>
      </c:bar3DChart>
      <c:catAx>
        <c:axId val="409429168"/>
        <c:scaling>
          <c:orientation val="minMax"/>
        </c:scaling>
        <c:delete val="0"/>
        <c:axPos val="b"/>
        <c:title>
          <c:tx>
            <c:rich>
              <a:bodyPr/>
              <a:lstStyle/>
              <a:p>
                <a:pPr>
                  <a:defRPr/>
                </a:pPr>
                <a:r>
                  <a:rPr lang="en-US" dirty="0"/>
                  <a:t>Average of 10 Dice</a:t>
                </a:r>
              </a:p>
            </c:rich>
          </c:tx>
          <c:overlay val="0"/>
        </c:title>
        <c:numFmt formatCode="General" sourceLinked="1"/>
        <c:majorTickMark val="out"/>
        <c:minorTickMark val="none"/>
        <c:tickLblPos val="nextTo"/>
        <c:crossAx val="409429560"/>
        <c:crosses val="autoZero"/>
        <c:auto val="1"/>
        <c:lblAlgn val="ctr"/>
        <c:lblOffset val="100"/>
        <c:noMultiLvlLbl val="0"/>
      </c:catAx>
      <c:valAx>
        <c:axId val="409429560"/>
        <c:scaling>
          <c:orientation val="minMax"/>
          <c:max val="2000"/>
        </c:scaling>
        <c:delete val="0"/>
        <c:axPos val="l"/>
        <c:title>
          <c:tx>
            <c:rich>
              <a:bodyPr/>
              <a:lstStyle/>
              <a:p>
                <a:pPr>
                  <a:defRPr/>
                </a:pPr>
                <a:r>
                  <a:rPr lang="en-US" dirty="0"/>
                  <a:t>Frequency</a:t>
                </a:r>
              </a:p>
            </c:rich>
          </c:tx>
          <c:overlay val="0"/>
        </c:title>
        <c:numFmt formatCode="General" sourceLinked="1"/>
        <c:majorTickMark val="out"/>
        <c:minorTickMark val="none"/>
        <c:tickLblPos val="nextTo"/>
        <c:crossAx val="409429168"/>
        <c:crosses val="autoZero"/>
        <c:crossBetween val="between"/>
      </c:valAx>
    </c:plotArea>
    <c:plotVisOnly val="1"/>
    <c:dispBlanksAs val="gap"/>
    <c:showDLblsOverMax val="0"/>
  </c:chart>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3" dt="2018-09-03T23:10:25.178"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27695-685F-49FD-9893-C53B7BBCDE76}" type="datetimeFigureOut">
              <a:rPr lang="en-US" smtClean="0"/>
              <a:t>5/14/20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E32AD-9AF3-4101-B38C-45B71FAEDE25}" type="slidenum">
              <a:rPr lang="en-US" smtClean="0"/>
              <a:t>‹#›</a:t>
            </a:fld>
            <a:endParaRPr lang="en-US" dirty="0"/>
          </a:p>
        </p:txBody>
      </p:sp>
    </p:spTree>
    <p:extLst>
      <p:ext uri="{BB962C8B-B14F-4D97-AF65-F5344CB8AC3E}">
        <p14:creationId xmlns:p14="http://schemas.microsoft.com/office/powerpoint/2010/main" val="243963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 6,1; 3,1; 6,5; …</a:t>
            </a:r>
          </a:p>
          <a:p>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70</a:t>
            </a:fld>
            <a:endParaRPr lang="en-US" dirty="0"/>
          </a:p>
        </p:txBody>
      </p:sp>
    </p:spTree>
    <p:extLst>
      <p:ext uri="{BB962C8B-B14F-4D97-AF65-F5344CB8AC3E}">
        <p14:creationId xmlns:p14="http://schemas.microsoft.com/office/powerpoint/2010/main" val="97672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76</a:t>
            </a:fld>
            <a:endParaRPr lang="en-US" dirty="0"/>
          </a:p>
        </p:txBody>
      </p:sp>
    </p:spTree>
    <p:extLst>
      <p:ext uri="{BB962C8B-B14F-4D97-AF65-F5344CB8AC3E}">
        <p14:creationId xmlns:p14="http://schemas.microsoft.com/office/powerpoint/2010/main" val="956584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Student t distributions have the same general shape and symmetry as the standard normal distribution, but reflect a greater variability that is expected with small samples.</a:t>
            </a:r>
          </a:p>
        </p:txBody>
      </p:sp>
      <p:sp>
        <p:nvSpPr>
          <p:cNvPr id="37891"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917139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9"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16839AA6-FA43-43D2-AC30-6B73533D2B62}" type="slidenum">
              <a:rPr lang="en-US" altLang="en-US" smtClean="0"/>
              <a:pPr>
                <a:defRPr/>
              </a:pPr>
              <a:t>‹#›</a:t>
            </a:fld>
            <a:endParaRPr lang="en-US"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2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545E8C77-F075-4443-BDC3-6B8771408209}" type="slidenum">
              <a:rPr lang="en-US" altLang="en-US" smtClean="0"/>
              <a:pPr>
                <a:defRPr/>
              </a:pPr>
              <a:t>‹#›</a:t>
            </a:fld>
            <a:endParaRPr lang="en-US" altLang="en-US" dirty="0"/>
          </a:p>
        </p:txBody>
      </p:sp>
    </p:spTree>
    <p:extLst>
      <p:ext uri="{BB962C8B-B14F-4D97-AF65-F5344CB8AC3E}">
        <p14:creationId xmlns:p14="http://schemas.microsoft.com/office/powerpoint/2010/main" val="3337065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4781"/>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39341D47-0F9B-42AA-9502-8CC4830DFCA6}" type="slidenum">
              <a:rPr lang="en-US" altLang="en-US" smtClean="0"/>
              <a:pPr>
                <a:defRPr/>
              </a:pPr>
              <a:t>‹#›</a:t>
            </a:fld>
            <a:endParaRPr lang="en-US" altLang="en-US" dirty="0"/>
          </a:p>
        </p:txBody>
      </p:sp>
    </p:spTree>
    <p:extLst>
      <p:ext uri="{BB962C8B-B14F-4D97-AF65-F5344CB8AC3E}">
        <p14:creationId xmlns:p14="http://schemas.microsoft.com/office/powerpoint/2010/main" val="311810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5BC5B7D-D6B0-4550-9BAF-D21F2647AC79}" type="slidenum">
              <a:rPr lang="en-US" altLang="en-US" smtClean="0"/>
              <a:pPr>
                <a:defRPr/>
              </a:pPr>
              <a:t>‹#›</a:t>
            </a:fld>
            <a:endParaRPr lang="en-US" altLang="en-US" dirty="0"/>
          </a:p>
        </p:txBody>
      </p:sp>
    </p:spTree>
    <p:extLst>
      <p:ext uri="{BB962C8B-B14F-4D97-AF65-F5344CB8AC3E}">
        <p14:creationId xmlns:p14="http://schemas.microsoft.com/office/powerpoint/2010/main" val="368552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E79BFEE-52BD-4BE0-94C7-06B01ACF3A93}" type="slidenum">
              <a:rPr lang="en-US" altLang="en-US" smtClean="0"/>
              <a:pPr>
                <a:defRPr/>
              </a:pPr>
              <a:t>‹#›</a:t>
            </a:fld>
            <a:endParaRPr lang="en-US"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90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8"/>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5F45BE4-C238-4599-8AA5-D020FA182302}" type="slidenum">
              <a:rPr lang="en-US" altLang="en-US" smtClean="0"/>
              <a:pPr>
                <a:defRPr/>
              </a:pPr>
              <a:t>‹#›</a:t>
            </a:fld>
            <a:endParaRPr lang="en-US" altLang="en-US" dirty="0"/>
          </a:p>
        </p:txBody>
      </p:sp>
    </p:spTree>
    <p:extLst>
      <p:ext uri="{BB962C8B-B14F-4D97-AF65-F5344CB8AC3E}">
        <p14:creationId xmlns:p14="http://schemas.microsoft.com/office/powerpoint/2010/main" val="1005342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0AAED8DA-D847-4B2C-9265-8C39346120A6}" type="slidenum">
              <a:rPr lang="en-US" altLang="en-US" smtClean="0"/>
              <a:pPr>
                <a:defRPr/>
              </a:pPr>
              <a:t>‹#›</a:t>
            </a:fld>
            <a:endParaRPr lang="en-US" altLang="en-US" dirty="0"/>
          </a:p>
        </p:txBody>
      </p:sp>
    </p:spTree>
    <p:extLst>
      <p:ext uri="{BB962C8B-B14F-4D97-AF65-F5344CB8AC3E}">
        <p14:creationId xmlns:p14="http://schemas.microsoft.com/office/powerpoint/2010/main" val="2749447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F8C6F5F2-34A5-495D-BDE3-DD41883751DD}" type="slidenum">
              <a:rPr lang="en-US" altLang="en-US" smtClean="0"/>
              <a:pPr>
                <a:defRPr/>
              </a:pPr>
              <a:t>‹#›</a:t>
            </a:fld>
            <a:endParaRPr lang="en-US" altLang="en-US" dirty="0"/>
          </a:p>
        </p:txBody>
      </p:sp>
    </p:spTree>
    <p:extLst>
      <p:ext uri="{BB962C8B-B14F-4D97-AF65-F5344CB8AC3E}">
        <p14:creationId xmlns:p14="http://schemas.microsoft.com/office/powerpoint/2010/main" val="14211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dirty="0"/>
          </a:p>
        </p:txBody>
      </p:sp>
      <p:sp>
        <p:nvSpPr>
          <p:cNvPr id="9" name="Slide Number Placeholder 8"/>
          <p:cNvSpPr>
            <a:spLocks noGrp="1"/>
          </p:cNvSpPr>
          <p:nvPr>
            <p:ph type="sldNum" sz="quarter" idx="12"/>
          </p:nvPr>
        </p:nvSpPr>
        <p:spPr/>
        <p:txBody>
          <a:bodyPr/>
          <a:lstStyle/>
          <a:p>
            <a:pPr>
              <a:defRPr/>
            </a:pPr>
            <a:fld id="{B722E670-A92B-4E87-8BC8-605B555D5E8A}" type="slidenum">
              <a:rPr lang="en-US" altLang="en-US" smtClean="0"/>
              <a:pPr>
                <a:defRPr/>
              </a:pPr>
              <a:t>‹#›</a:t>
            </a:fld>
            <a:endParaRPr lang="en-US" altLang="en-US" dirty="0"/>
          </a:p>
        </p:txBody>
      </p:sp>
    </p:spTree>
    <p:extLst>
      <p:ext uri="{BB962C8B-B14F-4D97-AF65-F5344CB8AC3E}">
        <p14:creationId xmlns:p14="http://schemas.microsoft.com/office/powerpoint/2010/main" val="1360819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4" y="0"/>
            <a:ext cx="48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1"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9"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1"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6" y="6459789"/>
            <a:ext cx="1963883" cy="365125"/>
          </a:xfrm>
        </p:spPr>
        <p:txBody>
          <a:bodyPr/>
          <a:lstStyle>
            <a:lvl1pPr algn="l">
              <a:defRPr/>
            </a:lvl1pPr>
          </a:lstStyle>
          <a:p>
            <a:pPr>
              <a:defRPr/>
            </a:pPr>
            <a:endParaRPr lang="en-US" dirty="0"/>
          </a:p>
        </p:txBody>
      </p:sp>
      <p:sp>
        <p:nvSpPr>
          <p:cNvPr id="6" name="Footer Placeholder 5"/>
          <p:cNvSpPr>
            <a:spLocks noGrp="1"/>
          </p:cNvSpPr>
          <p:nvPr>
            <p:ph type="ftr" sz="quarter" idx="11"/>
          </p:nvPr>
        </p:nvSpPr>
        <p:spPr>
          <a:xfrm>
            <a:off x="3600450" y="6459789"/>
            <a:ext cx="3486151" cy="365125"/>
          </a:xfrm>
        </p:spPr>
        <p:txBody>
          <a:bodyPr/>
          <a:lstStyle>
            <a:lvl1pPr algn="l">
              <a:defRPr>
                <a:solidFill>
                  <a:schemeClr val="tx2"/>
                </a:solidFill>
              </a:defRPr>
            </a:lvl1pPr>
          </a:lstStyle>
          <a:p>
            <a:pPr>
              <a:defRPr/>
            </a:pPr>
            <a:endParaRPr lang="en-US" dirty="0">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59224478-803B-426A-9453-CAB0C9990173}" type="slidenum">
              <a:rPr lang="en-US" altLang="en-US" smtClean="0">
                <a:solidFill>
                  <a:srgbClr val="637052"/>
                </a:solidFill>
              </a:rPr>
              <a:pPr>
                <a:defRPr/>
              </a:pPr>
              <a:t>‹#›</a:t>
            </a:fld>
            <a:endParaRPr lang="en-US" altLang="en-US" dirty="0">
              <a:solidFill>
                <a:srgbClr val="637052"/>
              </a:solidFill>
            </a:endParaRPr>
          </a:p>
        </p:txBody>
      </p:sp>
    </p:spTree>
    <p:extLst>
      <p:ext uri="{BB962C8B-B14F-4D97-AF65-F5344CB8AC3E}">
        <p14:creationId xmlns:p14="http://schemas.microsoft.com/office/powerpoint/2010/main" val="1847505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4"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3" y="0"/>
            <a:ext cx="9143990"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822958"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2CC8B780-A6CD-48FC-BB36-3871CDE65583}" type="slidenum">
              <a:rPr lang="en-US" altLang="en-US" smtClean="0"/>
              <a:pPr>
                <a:defRPr/>
              </a:pPr>
              <a:t>‹#›</a:t>
            </a:fld>
            <a:endParaRPr lang="en-US" altLang="en-US" dirty="0"/>
          </a:p>
        </p:txBody>
      </p:sp>
    </p:spTree>
    <p:extLst>
      <p:ext uri="{BB962C8B-B14F-4D97-AF65-F5344CB8AC3E}">
        <p14:creationId xmlns:p14="http://schemas.microsoft.com/office/powerpoint/2010/main" val="171624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6400800"/>
            <a:ext cx="9144002"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 y="6334318"/>
            <a:ext cx="9144002"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6"/>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2"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3" y="6459789"/>
            <a:ext cx="1854203" cy="365125"/>
          </a:xfrm>
          <a:prstGeom prst="rect">
            <a:avLst/>
          </a:prstGeom>
        </p:spPr>
        <p:txBody>
          <a:bodyPr vert="horz" lIns="91440" tIns="45720" rIns="91440" bIns="45720" rtlCol="0" anchor="ctr"/>
          <a:lstStyle>
            <a:lvl1pPr algn="l">
              <a:defRPr sz="900">
                <a:solidFill>
                  <a:srgbClr val="FFFFFF"/>
                </a:solidFill>
              </a:defRPr>
            </a:lvl1pPr>
          </a:lstStyle>
          <a:p>
            <a:pPr eaLnBrk="0" fontAlgn="base" hangingPunct="0">
              <a:spcBef>
                <a:spcPct val="0"/>
              </a:spcBef>
              <a:spcAft>
                <a:spcPct val="0"/>
              </a:spcAft>
              <a:defRPr/>
            </a:pPr>
            <a:endParaRPr lang="en-US" dirty="0">
              <a:latin typeface="Arial" charset="0"/>
              <a:ea typeface="MS PGothic" pitchFamily="34" charset="-128"/>
            </a:endParaRPr>
          </a:p>
        </p:txBody>
      </p:sp>
      <p:sp>
        <p:nvSpPr>
          <p:cNvPr id="5" name="Footer Placeholder 4"/>
          <p:cNvSpPr>
            <a:spLocks noGrp="1"/>
          </p:cNvSpPr>
          <p:nvPr>
            <p:ph type="ftr" sz="quarter" idx="3"/>
          </p:nvPr>
        </p:nvSpPr>
        <p:spPr>
          <a:xfrm>
            <a:off x="2764640" y="6459789"/>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eaLnBrk="0" fontAlgn="base" hangingPunct="0">
              <a:spcBef>
                <a:spcPct val="0"/>
              </a:spcBef>
              <a:spcAft>
                <a:spcPct val="0"/>
              </a:spcAft>
              <a:defRPr/>
            </a:pPr>
            <a:endParaRPr lang="en-US" dirty="0">
              <a:latin typeface="Arial" charset="0"/>
              <a:ea typeface="MS PGothic" pitchFamily="34" charset="-128"/>
            </a:endParaRPr>
          </a:p>
        </p:txBody>
      </p:sp>
      <p:sp>
        <p:nvSpPr>
          <p:cNvPr id="6" name="Slide Number Placeholder 5"/>
          <p:cNvSpPr>
            <a:spLocks noGrp="1"/>
          </p:cNvSpPr>
          <p:nvPr>
            <p:ph type="sldNum" sz="quarter" idx="4"/>
          </p:nvPr>
        </p:nvSpPr>
        <p:spPr>
          <a:xfrm>
            <a:off x="7425345" y="6459789"/>
            <a:ext cx="984019" cy="365125"/>
          </a:xfrm>
          <a:prstGeom prst="rect">
            <a:avLst/>
          </a:prstGeom>
        </p:spPr>
        <p:txBody>
          <a:bodyPr vert="horz" lIns="91440" tIns="45720" rIns="91440" bIns="45720" rtlCol="0" anchor="ctr"/>
          <a:lstStyle>
            <a:lvl1pPr algn="r">
              <a:defRPr sz="1050">
                <a:solidFill>
                  <a:srgbClr val="FFFFFF"/>
                </a:solidFill>
              </a:defRPr>
            </a:lvl1pPr>
          </a:lstStyle>
          <a:p>
            <a:pPr eaLnBrk="0" fontAlgn="base" hangingPunct="0">
              <a:spcBef>
                <a:spcPct val="0"/>
              </a:spcBef>
              <a:spcAft>
                <a:spcPct val="0"/>
              </a:spcAft>
              <a:defRPr/>
            </a:pPr>
            <a:fld id="{57EF1939-3C87-43DB-A89B-601AEEBEAEDF}" type="slidenum">
              <a:rPr lang="en-US" altLang="en-US" smtClean="0">
                <a:latin typeface="Arial" charset="0"/>
                <a:ea typeface="MS PGothic" pitchFamily="34" charset="-128"/>
              </a:rPr>
              <a:pPr eaLnBrk="0" fontAlgn="base" hangingPunct="0">
                <a:spcBef>
                  <a:spcPct val="0"/>
                </a:spcBef>
                <a:spcAft>
                  <a:spcPct val="0"/>
                </a:spcAft>
                <a:defRPr/>
              </a:pPr>
              <a:t>‹#›</a:t>
            </a:fld>
            <a:endParaRPr lang="en-US" altLang="en-US" dirty="0">
              <a:latin typeface="Arial" charset="0"/>
              <a:ea typeface="MS PGothic" pitchFamily="34" charset="-128"/>
            </a:endParaRPr>
          </a:p>
        </p:txBody>
      </p:sp>
      <p:cxnSp>
        <p:nvCxnSpPr>
          <p:cNvPr id="10" name="Straight Connector 9"/>
          <p:cNvCxnSpPr/>
          <p:nvPr/>
        </p:nvCxnSpPr>
        <p:spPr>
          <a:xfrm>
            <a:off x="895150"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3451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411.png"/></Relationships>
</file>

<file path=ppt/slides/_rels/slide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411.png"/></Relationships>
</file>

<file path=ppt/slides/_rels/slide17.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14.png"/><Relationship Id="rId3" Type="http://schemas.openxmlformats.org/officeDocument/2006/relationships/image" Target="../media/image51.png"/><Relationship Id="rId7" Type="http://schemas.openxmlformats.org/officeDocument/2006/relationships/image" Target="../media/image53.png"/><Relationship Id="rId12" Type="http://schemas.openxmlformats.org/officeDocument/2006/relationships/image" Target="../media/image13.png"/><Relationship Id="rId2" Type="http://schemas.openxmlformats.org/officeDocument/2006/relationships/image" Target="../media/image500.png"/><Relationship Id="rId1" Type="http://schemas.openxmlformats.org/officeDocument/2006/relationships/slideLayout" Target="../slideLayouts/slideLayout2.xml"/><Relationship Id="rId6" Type="http://schemas.openxmlformats.org/officeDocument/2006/relationships/image" Target="../media/image240.png"/><Relationship Id="rId11" Type="http://schemas.openxmlformats.org/officeDocument/2006/relationships/image" Target="../media/image12.png"/><Relationship Id="rId5" Type="http://schemas.openxmlformats.org/officeDocument/2006/relationships/image" Target="../media/image130.png"/><Relationship Id="rId10" Type="http://schemas.openxmlformats.org/officeDocument/2006/relationships/image" Target="../media/image27.png"/><Relationship Id="rId4" Type="http://schemas.openxmlformats.org/officeDocument/2006/relationships/image" Target="../media/image11.jpeg"/><Relationship Id="rId9"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410.png"/><Relationship Id="rId3" Type="http://schemas.openxmlformats.org/officeDocument/2006/relationships/image" Target="../media/image59.png"/><Relationship Id="rId7" Type="http://schemas.openxmlformats.org/officeDocument/2006/relationships/image" Target="../media/image11.jpeg"/><Relationship Id="rId12" Type="http://schemas.openxmlformats.org/officeDocument/2006/relationships/image" Target="../media/image62.png"/><Relationship Id="rId2" Type="http://schemas.openxmlformats.org/officeDocument/2006/relationships/image" Target="../media/image540.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61.png"/><Relationship Id="rId5" Type="http://schemas.openxmlformats.org/officeDocument/2006/relationships/image" Target="../media/image33.png"/><Relationship Id="rId10" Type="http://schemas.openxmlformats.org/officeDocument/2006/relationships/image" Target="../media/image60.png"/><Relationship Id="rId4" Type="http://schemas.openxmlformats.org/officeDocument/2006/relationships/image" Target="../media/image32.png"/><Relationship Id="rId9" Type="http://schemas.openxmlformats.org/officeDocument/2006/relationships/image" Target="../media/image370.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50.png"/><Relationship Id="rId4" Type="http://schemas.openxmlformats.org/officeDocument/2006/relationships/image" Target="../media/image440.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6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70.png"/><Relationship Id="rId4" Type="http://schemas.openxmlformats.org/officeDocument/2006/relationships/image" Target="../media/image460.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90.png"/><Relationship Id="rId4" Type="http://schemas.openxmlformats.org/officeDocument/2006/relationships/image" Target="../media/image480.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38.xml.rels><?xml version="1.0" encoding="UTF-8" standalone="yes"?>
<Relationships xmlns="http://schemas.openxmlformats.org/package/2006/relationships"><Relationship Id="rId8" Type="http://schemas.openxmlformats.org/officeDocument/2006/relationships/image" Target="../media/image670.png"/><Relationship Id="rId13" Type="http://schemas.openxmlformats.org/officeDocument/2006/relationships/image" Target="../media/image24.png"/><Relationship Id="rId7" Type="http://schemas.openxmlformats.org/officeDocument/2006/relationships/image" Target="../media/image80.png"/><Relationship Id="rId12" Type="http://schemas.openxmlformats.org/officeDocument/2006/relationships/image" Target="../media/image560.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23.png"/><Relationship Id="rId5" Type="http://schemas.openxmlformats.org/officeDocument/2006/relationships/image" Target="../media/image78.png"/><Relationship Id="rId10" Type="http://schemas.openxmlformats.org/officeDocument/2006/relationships/image" Target="../media/image22.png"/><Relationship Id="rId4" Type="http://schemas.openxmlformats.org/officeDocument/2006/relationships/image" Target="../media/image630.png"/><Relationship Id="rId9" Type="http://schemas.openxmlformats.org/officeDocument/2006/relationships/image" Target="../media/image81.png"/></Relationships>
</file>

<file path=ppt/slides/_rels/slide3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40.png"/><Relationship Id="rId7" Type="http://schemas.openxmlformats.org/officeDocument/2006/relationships/image" Target="../media/image770.png"/><Relationship Id="rId12" Type="http://schemas.openxmlformats.org/officeDocument/2006/relationships/image" Target="../media/image690.png"/><Relationship Id="rId2" Type="http://schemas.openxmlformats.org/officeDocument/2006/relationships/image" Target="../media/image730.png"/><Relationship Id="rId1" Type="http://schemas.openxmlformats.org/officeDocument/2006/relationships/slideLayout" Target="../slideLayouts/slideLayout2.xml"/><Relationship Id="rId6" Type="http://schemas.openxmlformats.org/officeDocument/2006/relationships/image" Target="../media/image760.png"/><Relationship Id="rId11" Type="http://schemas.openxmlformats.org/officeDocument/2006/relationships/image" Target="../media/image820.png"/><Relationship Id="rId5" Type="http://schemas.openxmlformats.org/officeDocument/2006/relationships/image" Target="../media/image11.jpeg"/><Relationship Id="rId15" Type="http://schemas.openxmlformats.org/officeDocument/2006/relationships/image" Target="../media/image550.png"/><Relationship Id="rId10" Type="http://schemas.openxmlformats.org/officeDocument/2006/relationships/image" Target="../media/image810.png"/><Relationship Id="rId4" Type="http://schemas.openxmlformats.org/officeDocument/2006/relationships/image" Target="../media/image750.png"/><Relationship Id="rId9" Type="http://schemas.openxmlformats.org/officeDocument/2006/relationships/image" Target="../media/image790.png"/><Relationship Id="rId14" Type="http://schemas.openxmlformats.org/officeDocument/2006/relationships/image" Target="../media/image840.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11.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91.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850.png"/><Relationship Id="rId4" Type="http://schemas.openxmlformats.org/officeDocument/2006/relationships/image" Target="../media/image920.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251.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8.tiff"/><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56.xml.rels><?xml version="1.0" encoding="UTF-8" standalone="yes"?>
<Relationships xmlns="http://schemas.openxmlformats.org/package/2006/relationships"><Relationship Id="rId2" Type="http://schemas.openxmlformats.org/officeDocument/2006/relationships/hyperlink" Target="http://shiny.stat.tamu.edu:3838/eykolo/power/"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image" Target="../media/image39.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6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jpeg"/><Relationship Id="rId7"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hyperlink" Target="http://onlinestatbook.com/stat_sim/sampling_dist/" TargetMode="External"/><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6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49.png"/><Relationship Id="rId7" Type="http://schemas.openxmlformats.org/officeDocument/2006/relationships/image" Target="../media/image53.gif"/><Relationship Id="rId2" Type="http://schemas.openxmlformats.org/officeDocument/2006/relationships/image" Target="../media/image48.gif"/><Relationship Id="rId1" Type="http://schemas.openxmlformats.org/officeDocument/2006/relationships/slideLayout" Target="../slideLayouts/slideLayout1.xml"/><Relationship Id="rId6" Type="http://schemas.openxmlformats.org/officeDocument/2006/relationships/image" Target="../media/image52.gif"/><Relationship Id="rId5" Type="http://schemas.openxmlformats.org/officeDocument/2006/relationships/image" Target="../media/image51.gif"/><Relationship Id="rId10" Type="http://schemas.openxmlformats.org/officeDocument/2006/relationships/chart" Target="../charts/chart1.xml"/><Relationship Id="rId4" Type="http://schemas.openxmlformats.org/officeDocument/2006/relationships/image" Target="../media/image50.gif"/><Relationship Id="rId9" Type="http://schemas.openxmlformats.org/officeDocument/2006/relationships/image" Target="../media/image15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3.gif"/><Relationship Id="rId13" Type="http://schemas.openxmlformats.org/officeDocument/2006/relationships/image" Target="../media/image201.png"/><Relationship Id="rId18" Type="http://schemas.openxmlformats.org/officeDocument/2006/relationships/chart" Target="../charts/chart2.xml"/><Relationship Id="rId3" Type="http://schemas.openxmlformats.org/officeDocument/2006/relationships/image" Target="../media/image48.gif"/><Relationship Id="rId7" Type="http://schemas.openxmlformats.org/officeDocument/2006/relationships/image" Target="../media/image52.gif"/><Relationship Id="rId12" Type="http://schemas.openxmlformats.org/officeDocument/2006/relationships/image" Target="../media/image191.png"/><Relationship Id="rId17" Type="http://schemas.openxmlformats.org/officeDocument/2006/relationships/image" Target="../media/image54.gif"/><Relationship Id="rId2" Type="http://schemas.openxmlformats.org/officeDocument/2006/relationships/notesSlide" Target="../notesSlides/notesSlide1.xml"/><Relationship Id="rId16" Type="http://schemas.openxmlformats.org/officeDocument/2006/relationships/image" Target="../media/image230.png"/><Relationship Id="rId1" Type="http://schemas.openxmlformats.org/officeDocument/2006/relationships/slideLayout" Target="../slideLayouts/slideLayout1.xml"/><Relationship Id="rId6" Type="http://schemas.openxmlformats.org/officeDocument/2006/relationships/image" Target="../media/image51.gif"/><Relationship Id="rId11" Type="http://schemas.openxmlformats.org/officeDocument/2006/relationships/image" Target="../media/image180.png"/><Relationship Id="rId5" Type="http://schemas.openxmlformats.org/officeDocument/2006/relationships/image" Target="../media/image50.gif"/><Relationship Id="rId15" Type="http://schemas.openxmlformats.org/officeDocument/2006/relationships/image" Target="../media/image221.png"/><Relationship Id="rId10" Type="http://schemas.openxmlformats.org/officeDocument/2006/relationships/image" Target="../media/image171.png"/><Relationship Id="rId4" Type="http://schemas.openxmlformats.org/officeDocument/2006/relationships/image" Target="../media/image49.png"/><Relationship Id="rId9" Type="http://schemas.openxmlformats.org/officeDocument/2006/relationships/image" Target="../media/image161.png"/><Relationship Id="rId14" Type="http://schemas.openxmlformats.org/officeDocument/2006/relationships/image" Target="../media/image213.png"/></Relationships>
</file>

<file path=ppt/slides/_rels/slide7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48.gif"/><Relationship Id="rId3" Type="http://schemas.openxmlformats.org/officeDocument/2006/relationships/image" Target="../media/image53.gif"/><Relationship Id="rId7" Type="http://schemas.openxmlformats.org/officeDocument/2006/relationships/image" Target="../media/image260.png"/><Relationship Id="rId12" Type="http://schemas.openxmlformats.org/officeDocument/2006/relationships/image" Target="../media/image50.gif"/><Relationship Id="rId17" Type="http://schemas.openxmlformats.org/officeDocument/2006/relationships/chart" Target="../charts/chart3.xml"/><Relationship Id="rId2" Type="http://schemas.openxmlformats.org/officeDocument/2006/relationships/image" Target="../media/image49.png"/><Relationship Id="rId16" Type="http://schemas.openxmlformats.org/officeDocument/2006/relationships/image" Target="../media/image312.png"/><Relationship Id="rId1" Type="http://schemas.openxmlformats.org/officeDocument/2006/relationships/slideLayout" Target="../slideLayouts/slideLayout1.xml"/><Relationship Id="rId6" Type="http://schemas.openxmlformats.org/officeDocument/2006/relationships/image" Target="../media/image250.png"/><Relationship Id="rId11" Type="http://schemas.openxmlformats.org/officeDocument/2006/relationships/image" Target="../media/image301.png"/><Relationship Id="rId5" Type="http://schemas.openxmlformats.org/officeDocument/2006/relationships/image" Target="../media/image171.png"/><Relationship Id="rId15" Type="http://schemas.openxmlformats.org/officeDocument/2006/relationships/image" Target="../media/image52.gif"/><Relationship Id="rId10" Type="http://schemas.openxmlformats.org/officeDocument/2006/relationships/image" Target="../media/image291.png"/><Relationship Id="rId4" Type="http://schemas.openxmlformats.org/officeDocument/2006/relationships/image" Target="../media/image160.png"/><Relationship Id="rId9" Type="http://schemas.openxmlformats.org/officeDocument/2006/relationships/image" Target="../media/image281.png"/><Relationship Id="rId14" Type="http://schemas.openxmlformats.org/officeDocument/2006/relationships/image" Target="../media/image51.gif"/></Relationships>
</file>

<file path=ppt/slides/_rels/slide72.xml.rels><?xml version="1.0" encoding="UTF-8" standalone="yes"?>
<Relationships xmlns="http://schemas.openxmlformats.org/package/2006/relationships"><Relationship Id="rId8" Type="http://schemas.openxmlformats.org/officeDocument/2006/relationships/image" Target="../media/image281.png"/><Relationship Id="rId13" Type="http://schemas.openxmlformats.org/officeDocument/2006/relationships/image" Target="../media/image51.gif"/><Relationship Id="rId3" Type="http://schemas.openxmlformats.org/officeDocument/2006/relationships/image" Target="../media/image53.gif"/><Relationship Id="rId7" Type="http://schemas.openxmlformats.org/officeDocument/2006/relationships/image" Target="../media/image27.png"/><Relationship Id="rId12" Type="http://schemas.openxmlformats.org/officeDocument/2006/relationships/image" Target="../media/image48.gif"/><Relationship Id="rId2" Type="http://schemas.openxmlformats.org/officeDocument/2006/relationships/image" Target="../media/image49.png"/><Relationship Id="rId16" Type="http://schemas.openxmlformats.org/officeDocument/2006/relationships/image" Target="../media/image170.png"/><Relationship Id="rId1" Type="http://schemas.openxmlformats.org/officeDocument/2006/relationships/slideLayout" Target="../slideLayouts/slideLayout1.xml"/><Relationship Id="rId6" Type="http://schemas.openxmlformats.org/officeDocument/2006/relationships/image" Target="../media/image260.png"/><Relationship Id="rId11" Type="http://schemas.openxmlformats.org/officeDocument/2006/relationships/image" Target="../media/image50.gif"/><Relationship Id="rId5" Type="http://schemas.openxmlformats.org/officeDocument/2006/relationships/image" Target="../media/image250.png"/><Relationship Id="rId15" Type="http://schemas.openxmlformats.org/officeDocument/2006/relationships/chart" Target="../charts/chart4.xml"/><Relationship Id="rId10" Type="http://schemas.openxmlformats.org/officeDocument/2006/relationships/image" Target="../media/image33.png"/><Relationship Id="rId4" Type="http://schemas.openxmlformats.org/officeDocument/2006/relationships/image" Target="../media/image171.png"/><Relationship Id="rId9" Type="http://schemas.openxmlformats.org/officeDocument/2006/relationships/image" Target="../media/image32.png"/><Relationship Id="rId14" Type="http://schemas.openxmlformats.org/officeDocument/2006/relationships/image" Target="../media/image52.gif"/></Relationships>
</file>

<file path=ppt/slides/_rels/slide73.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chart" Target="../charts/chart6.xml"/><Relationship Id="rId7" Type="http://schemas.openxmlformats.org/officeDocument/2006/relationships/image" Target="../media/image200.png"/><Relationship Id="rId2" Type="http://schemas.openxmlformats.org/officeDocument/2006/relationships/chart" Target="../charts/chart5.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241.png"/><Relationship Id="rId10" Type="http://schemas.openxmlformats.org/officeDocument/2006/relationships/image" Target="../media/image342.png"/><Relationship Id="rId4" Type="http://schemas.openxmlformats.org/officeDocument/2006/relationships/chart" Target="../charts/chart7.xml"/><Relationship Id="rId9" Type="http://schemas.openxmlformats.org/officeDocument/2006/relationships/image" Target="../media/image220.png"/></Relationships>
</file>

<file path=ppt/slides/_rels/slide74.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61.png"/><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70.png"/><Relationship Id="rId7" Type="http://schemas.openxmlformats.org/officeDocument/2006/relationships/image" Target="../media/image42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3.png"/><Relationship Id="rId5" Type="http://schemas.openxmlformats.org/officeDocument/2006/relationships/image" Target="../media/image400.png"/></Relationships>
</file>

<file path=ppt/slides/_rels/slide77.xml.rels><?xml version="1.0" encoding="UTF-8" standalone="yes"?>
<Relationships xmlns="http://schemas.openxmlformats.org/package/2006/relationships"><Relationship Id="rId3" Type="http://schemas.openxmlformats.org/officeDocument/2006/relationships/image" Target="../media/image441.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61.png"/><Relationship Id="rId4" Type="http://schemas.openxmlformats.org/officeDocument/2006/relationships/image" Target="../media/image451.png"/></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12.png"/><Relationship Id="rId5" Type="http://schemas.microsoft.com/office/2007/relationships/hdphoto" Target="../media/hdphoto1.wdp"/><Relationship Id="rId4" Type="http://schemas.openxmlformats.org/officeDocument/2006/relationships/image" Target="../media/image57.png"/></Relationships>
</file>

<file path=ppt/slides/_rels/slide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4.png"/></Relationships>
</file>

<file path=ppt/slides/_rels/slide8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69.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553" y="758952"/>
            <a:ext cx="8706256" cy="3566160"/>
          </a:xfrm>
        </p:spPr>
        <p:txBody>
          <a:bodyPr/>
          <a:lstStyle/>
          <a:p>
            <a:pPr algn="ctr"/>
            <a:r>
              <a:rPr lang="en-US" sz="5400" dirty="0"/>
              <a:t>Unit 2 </a:t>
            </a:r>
            <a:br>
              <a:rPr lang="en-US" sz="5400" dirty="0"/>
            </a:br>
            <a:r>
              <a:rPr lang="en-US" sz="5400" dirty="0"/>
              <a:t>For Live Session Assignment: </a:t>
            </a:r>
            <a:r>
              <a:rPr lang="en-US" sz="4400" dirty="0"/>
              <a:t>Inference Using t-Distributions</a:t>
            </a:r>
            <a:endParaRPr lang="en-US" dirty="0"/>
          </a:p>
        </p:txBody>
      </p:sp>
      <p:sp>
        <p:nvSpPr>
          <p:cNvPr id="3" name="Subtitle 2"/>
          <p:cNvSpPr>
            <a:spLocks noGrp="1"/>
          </p:cNvSpPr>
          <p:nvPr>
            <p:ph type="subTitle" idx="1"/>
          </p:nvPr>
        </p:nvSpPr>
        <p:spPr>
          <a:xfrm>
            <a:off x="825039" y="4455621"/>
            <a:ext cx="7543800" cy="1698599"/>
          </a:xfrm>
        </p:spPr>
        <p:txBody>
          <a:bodyPr>
            <a:normAutofit fontScale="77500" lnSpcReduction="20000"/>
          </a:bodyPr>
          <a:lstStyle/>
          <a:p>
            <a:r>
              <a:rPr lang="en-US" sz="2000" dirty="0"/>
              <a:t>Measuring uncertainty in randomized and observational studies</a:t>
            </a:r>
          </a:p>
          <a:p>
            <a:r>
              <a:rPr lang="en-US" sz="2000" dirty="0"/>
              <a:t>-Distribution of the sAMPLE AVERAGE</a:t>
            </a:r>
          </a:p>
          <a:p>
            <a:r>
              <a:rPr lang="en-US" sz="2000" dirty="0"/>
              <a:t>-Using t-distribution for one sample inference</a:t>
            </a:r>
          </a:p>
          <a:p>
            <a:r>
              <a:rPr lang="en-US" sz="2000" dirty="0"/>
              <a:t>-starting to explore t-distribution for two sample problems</a:t>
            </a:r>
          </a:p>
        </p:txBody>
      </p:sp>
      <p:sp>
        <p:nvSpPr>
          <p:cNvPr id="4" name="Slide Number Placeholder 3"/>
          <p:cNvSpPr>
            <a:spLocks noGrp="1"/>
          </p:cNvSpPr>
          <p:nvPr>
            <p:ph type="sldNum" sz="quarter" idx="12"/>
          </p:nvPr>
        </p:nvSpPr>
        <p:spPr/>
        <p:txBody>
          <a:bodyPr/>
          <a:lstStyle/>
          <a:p>
            <a:pPr>
              <a:defRPr/>
            </a:pPr>
            <a:fld id="{16839AA6-FA43-43D2-AC30-6B73533D2B62}" type="slidenum">
              <a:rPr lang="en-US" altLang="en-US" smtClean="0"/>
              <a:pPr>
                <a:defRPr/>
              </a:pPr>
              <a:t>1</a:t>
            </a:fld>
            <a:endParaRPr lang="en-US" altLang="en-US" dirty="0"/>
          </a:p>
        </p:txBody>
      </p:sp>
    </p:spTree>
    <p:extLst>
      <p:ext uri="{BB962C8B-B14F-4D97-AF65-F5344CB8AC3E}">
        <p14:creationId xmlns:p14="http://schemas.microsoft.com/office/powerpoint/2010/main" val="908097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EDD6-728E-A740-9A02-1DCA75989058}"/>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7C14E54E-C8EB-9940-B50A-D2883CC166AB}"/>
              </a:ext>
            </a:extLst>
          </p:cNvPr>
          <p:cNvSpPr>
            <a:spLocks noGrp="1"/>
          </p:cNvSpPr>
          <p:nvPr>
            <p:ph type="sldNum" sz="quarter" idx="12"/>
          </p:nvPr>
        </p:nvSpPr>
        <p:spPr/>
        <p:txBody>
          <a:bodyPr/>
          <a:lstStyle/>
          <a:p>
            <a:pPr>
              <a:defRPr/>
            </a:pPr>
            <a:fld id="{85BC5B7D-D6B0-4550-9BAF-D21F2647AC79}" type="slidenum">
              <a:rPr lang="en-US" altLang="en-US" smtClean="0"/>
              <a:pPr>
                <a:defRPr/>
              </a:pPr>
              <a:t>10</a:t>
            </a:fld>
            <a:endParaRPr lang="en-US" altLang="en-US" dirty="0"/>
          </a:p>
        </p:txBody>
      </p:sp>
      <p:pic>
        <p:nvPicPr>
          <p:cNvPr id="5" name="Picture 4">
            <a:extLst>
              <a:ext uri="{FF2B5EF4-FFF2-40B4-BE49-F238E27FC236}">
                <a16:creationId xmlns:a16="http://schemas.microsoft.com/office/drawing/2014/main" id="{EB2E1F99-8B2E-3B4C-A737-3B2596853177}"/>
              </a:ext>
            </a:extLst>
          </p:cNvPr>
          <p:cNvPicPr>
            <a:picLocks noChangeAspect="1"/>
          </p:cNvPicPr>
          <p:nvPr/>
        </p:nvPicPr>
        <p:blipFill>
          <a:blip r:embed="rId2"/>
          <a:stretch>
            <a:fillRect/>
          </a:stretch>
        </p:blipFill>
        <p:spPr>
          <a:xfrm>
            <a:off x="1166157" y="2148463"/>
            <a:ext cx="6811686" cy="3786760"/>
          </a:xfrm>
          <a:prstGeom prst="rect">
            <a:avLst/>
          </a:prstGeom>
        </p:spPr>
      </p:pic>
    </p:spTree>
    <p:extLst>
      <p:ext uri="{BB962C8B-B14F-4D97-AF65-F5344CB8AC3E}">
        <p14:creationId xmlns:p14="http://schemas.microsoft.com/office/powerpoint/2010/main" val="4217708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B87F-D05F-AB44-9B8F-7F7BE6EC094F}"/>
              </a:ext>
            </a:extLst>
          </p:cNvPr>
          <p:cNvSpPr>
            <a:spLocks noGrp="1"/>
          </p:cNvSpPr>
          <p:nvPr>
            <p:ph type="title"/>
          </p:nvPr>
        </p:nvSpPr>
        <p:spPr/>
        <p:txBody>
          <a:bodyPr/>
          <a:lstStyle/>
          <a:p>
            <a:r>
              <a:rPr lang="en-US" dirty="0"/>
              <a:t>End Part 1</a:t>
            </a:r>
          </a:p>
        </p:txBody>
      </p:sp>
      <p:sp>
        <p:nvSpPr>
          <p:cNvPr id="3" name="Content Placeholder 2">
            <a:extLst>
              <a:ext uri="{FF2B5EF4-FFF2-40B4-BE49-F238E27FC236}">
                <a16:creationId xmlns:a16="http://schemas.microsoft.com/office/drawing/2014/main" id="{2D2213B0-C3F3-864C-A7D3-7639F9E32A8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AFB7E10-CB2F-7045-BE10-2E6562BB3416}"/>
              </a:ext>
            </a:extLst>
          </p:cNvPr>
          <p:cNvSpPr>
            <a:spLocks noGrp="1"/>
          </p:cNvSpPr>
          <p:nvPr>
            <p:ph type="sldNum" sz="quarter" idx="12"/>
          </p:nvPr>
        </p:nvSpPr>
        <p:spPr/>
        <p:txBody>
          <a:bodyPr/>
          <a:lstStyle/>
          <a:p>
            <a:pPr>
              <a:defRPr/>
            </a:pPr>
            <a:fld id="{85BC5B7D-D6B0-4550-9BAF-D21F2647AC79}" type="slidenum">
              <a:rPr lang="en-US" altLang="en-US" smtClean="0"/>
              <a:pPr>
                <a:defRPr/>
              </a:pPr>
              <a:t>11</a:t>
            </a:fld>
            <a:endParaRPr lang="en-US" altLang="en-US" dirty="0"/>
          </a:p>
        </p:txBody>
      </p:sp>
    </p:spTree>
    <p:extLst>
      <p:ext uri="{BB962C8B-B14F-4D97-AF65-F5344CB8AC3E}">
        <p14:creationId xmlns:p14="http://schemas.microsoft.com/office/powerpoint/2010/main" val="1697674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B87F-D05F-AB44-9B8F-7F7BE6EC094F}"/>
              </a:ext>
            </a:extLst>
          </p:cNvPr>
          <p:cNvSpPr>
            <a:spLocks noGrp="1"/>
          </p:cNvSpPr>
          <p:nvPr>
            <p:ph type="title"/>
          </p:nvPr>
        </p:nvSpPr>
        <p:spPr/>
        <p:txBody>
          <a:bodyPr/>
          <a:lstStyle/>
          <a:p>
            <a:r>
              <a:rPr lang="en-US" dirty="0"/>
              <a:t>Part 2</a:t>
            </a:r>
          </a:p>
        </p:txBody>
      </p:sp>
      <p:sp>
        <p:nvSpPr>
          <p:cNvPr id="3" name="Content Placeholder 2">
            <a:extLst>
              <a:ext uri="{FF2B5EF4-FFF2-40B4-BE49-F238E27FC236}">
                <a16:creationId xmlns:a16="http://schemas.microsoft.com/office/drawing/2014/main" id="{2D2213B0-C3F3-864C-A7D3-7639F9E32A8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AFB7E10-CB2F-7045-BE10-2E6562BB3416}"/>
              </a:ext>
            </a:extLst>
          </p:cNvPr>
          <p:cNvSpPr>
            <a:spLocks noGrp="1"/>
          </p:cNvSpPr>
          <p:nvPr>
            <p:ph type="sldNum" sz="quarter" idx="12"/>
          </p:nvPr>
        </p:nvSpPr>
        <p:spPr/>
        <p:txBody>
          <a:bodyPr/>
          <a:lstStyle/>
          <a:p>
            <a:pPr>
              <a:defRPr/>
            </a:pPr>
            <a:fld id="{85BC5B7D-D6B0-4550-9BAF-D21F2647AC79}" type="slidenum">
              <a:rPr lang="en-US" altLang="en-US" smtClean="0"/>
              <a:pPr>
                <a:defRPr/>
              </a:pPr>
              <a:t>12</a:t>
            </a:fld>
            <a:endParaRPr lang="en-US" altLang="en-US" dirty="0"/>
          </a:p>
        </p:txBody>
      </p:sp>
    </p:spTree>
    <p:extLst>
      <p:ext uri="{BB962C8B-B14F-4D97-AF65-F5344CB8AC3E}">
        <p14:creationId xmlns:p14="http://schemas.microsoft.com/office/powerpoint/2010/main" val="4113560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57783" y="3429000"/>
                <a:ext cx="8628434" cy="1450757"/>
              </a:xfrm>
            </p:spPr>
            <p:txBody>
              <a:bodyPr>
                <a:normAutofit fontScale="90000"/>
              </a:bodyPr>
              <a:lstStyle/>
              <a:p>
                <a:pPr algn="ctr"/>
                <a:r>
                  <a:rPr lang="en-US" dirty="0"/>
                  <a:t>Question 1</a:t>
                </a:r>
                <a:br>
                  <a:rPr lang="en-US" dirty="0"/>
                </a:b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2</m:t>
                    </m:r>
                  </m:oMath>
                </a14:m>
                <a:r>
                  <a:rPr lang="en-US" dirty="0"/>
                  <a:t> hours)</a:t>
                </a:r>
                <a:br>
                  <a:rPr lang="en-US" dirty="0"/>
                </a:br>
                <a:br>
                  <a:rPr lang="en-US" dirty="0"/>
                </a:b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57783" y="3429000"/>
                <a:ext cx="8628434" cy="1450757"/>
              </a:xfrm>
              <a:blipFill>
                <a:blip r:embed="rId2"/>
                <a:stretch>
                  <a:fillRect t="-739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13</a:t>
            </a:fld>
            <a:endParaRPr lang="en-US" altLang="en-US" dirty="0"/>
          </a:p>
        </p:txBody>
      </p:sp>
    </p:spTree>
    <p:extLst>
      <p:ext uri="{BB962C8B-B14F-4D97-AF65-F5344CB8AC3E}">
        <p14:creationId xmlns:p14="http://schemas.microsoft.com/office/powerpoint/2010/main" val="605117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0" y="274638"/>
            <a:ext cx="9144000"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dirty="0"/>
              <a:t>Example: 1 Sample Confidence Interval</a:t>
            </a:r>
            <a:endParaRPr lang="en-US" altLang="en-US" dirty="0"/>
          </a:p>
        </p:txBody>
      </p:sp>
      <p:sp>
        <p:nvSpPr>
          <p:cNvPr id="23555" name="Rectangle 3"/>
          <p:cNvSpPr>
            <a:spLocks noGrp="1" noChangeArrowheads="1"/>
          </p:cNvSpPr>
          <p:nvPr>
            <p:ph type="body" idx="1"/>
          </p:nvPr>
        </p:nvSpPr>
        <p:spPr bwMode="auto">
          <a:xfrm>
            <a:off x="0" y="3770313"/>
            <a:ext cx="914400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None/>
            </a:pPr>
            <a:r>
              <a:rPr lang="en-US" altLang="en-US" sz="1950" dirty="0"/>
              <a:t>The following are ages of 7 randomly selected patrons at the Beach Comber in South Mission Beach at 7pm! We assume that the data come from a normal distribution and would like to </a:t>
            </a:r>
            <a:r>
              <a:rPr lang="en-US" altLang="en-US" sz="1950" b="1" i="1" dirty="0"/>
              <a:t>construct and interpret</a:t>
            </a:r>
            <a:r>
              <a:rPr lang="en-US" altLang="en-US" sz="1950" dirty="0"/>
              <a:t> a 95% confidence interval for the actual mean age of patrons at the Comber.  Assume we don’t know the population standard deviation and have estimated it to be 7.08 years. In addition, the t multiplier (t critical value) for this problem is 2.447. The other statistics needed to construct the interval will need to be derived from the data.  Show and fully explain your work.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5588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03213"/>
            <a:ext cx="3751263"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579" name="Rectangle 5"/>
              <p:cNvSpPr>
                <a:spLocks noGrp="1" noChangeArrowheads="1"/>
              </p:cNvSpPr>
              <p:nvPr>
                <p:ph type="body" idx="1"/>
              </p:nvPr>
            </p:nvSpPr>
            <p:spPr bwMode="auto">
              <a:xfrm>
                <a:off x="4170364" y="250825"/>
                <a:ext cx="4762500" cy="2835275"/>
              </a:xfrm>
              <a:solidFill>
                <a:schemeClr val="bg1"/>
              </a:solidFill>
            </p:spPr>
            <p:txBody>
              <a:bodyPr vert="horz" wrap="square" lIns="91440" tIns="45720" rIns="91440" bIns="45720" numCol="1" anchor="t" anchorCtr="0" compatLnSpc="1">
                <a:prstTxWarp prst="textNoShape">
                  <a:avLst/>
                </a:prstTxWarp>
              </a:bodyPr>
              <a:lstStyle/>
              <a:p>
                <a:pPr algn="ctr">
                  <a:buNone/>
                </a:pPr>
                <a:r>
                  <a:rPr lang="en-US" altLang="en-US" sz="2800" b="1" dirty="0"/>
                  <a:t>95% confidence interval for mean age</a:t>
                </a:r>
              </a:p>
              <a:p>
                <a:pPr algn="ctr">
                  <a:buNone/>
                </a:pPr>
                <a:r>
                  <a:rPr lang="en-US" altLang="en-US" b="1" dirty="0"/>
                  <a:t>Sample Ages:	25, 19, 37, 29, 40, 28, 31</a:t>
                </a:r>
              </a:p>
              <a:p>
                <a:pPr algn="ctr">
                  <a:buNone/>
                </a:pPr>
                <a:r>
                  <a:rPr lang="en-US" altLang="en-US" b="1" dirty="0"/>
                  <a:t>Let’s say we do </a:t>
                </a:r>
                <a:r>
                  <a:rPr lang="en-US" altLang="en-US" b="1" dirty="0">
                    <a:solidFill>
                      <a:srgbClr val="FF0000"/>
                    </a:solidFill>
                  </a:rPr>
                  <a:t>NOT</a:t>
                </a:r>
                <a:r>
                  <a:rPr lang="en-US" altLang="en-US" b="1" dirty="0"/>
                  <a:t> know </a:t>
                </a:r>
                <a14:m>
                  <m:oMath xmlns:m="http://schemas.openxmlformats.org/officeDocument/2006/math">
                    <m:r>
                      <a:rPr lang="en-US" altLang="en-US" b="1" i="1">
                        <a:latin typeface="Cambria Math" panose="02040503050406030204" pitchFamily="18" charset="0"/>
                        <a:ea typeface="Cambria Math" panose="02040503050406030204" pitchFamily="18" charset="0"/>
                      </a:rPr>
                      <m:t>𝝈</m:t>
                    </m:r>
                  </m:oMath>
                </a14:m>
                <a:r>
                  <a:rPr lang="en-US" altLang="en-US" b="1" dirty="0"/>
                  <a:t> (population standard deviation). We must estimate it using </a:t>
                </a:r>
                <a:r>
                  <a:rPr lang="en-US" altLang="en-US" b="1" dirty="0">
                    <a:solidFill>
                      <a:srgbClr val="FF0000"/>
                    </a:solidFill>
                  </a:rPr>
                  <a:t>s</a:t>
                </a:r>
                <a:r>
                  <a:rPr lang="en-US" altLang="en-US" b="1" dirty="0"/>
                  <a:t> (</a:t>
                </a:r>
                <a:r>
                  <a:rPr lang="en-US" altLang="en-US" b="1" u="sng" dirty="0"/>
                  <a:t>sample</a:t>
                </a:r>
                <a:r>
                  <a:rPr lang="en-US" altLang="en-US" b="1" dirty="0"/>
                  <a:t> standard deviation).</a:t>
                </a:r>
              </a:p>
            </p:txBody>
          </p:sp>
        </mc:Choice>
        <mc:Fallback xmlns="">
          <p:sp>
            <p:nvSpPr>
              <p:cNvPr id="24579" name="Rectangle 5"/>
              <p:cNvSpPr>
                <a:spLocks noGrp="1" noRot="1" noChangeAspect="1" noMove="1" noResize="1" noEditPoints="1" noAdjustHandles="1" noChangeArrowheads="1" noChangeShapeType="1" noTextEdit="1"/>
              </p:cNvSpPr>
              <p:nvPr>
                <p:ph type="body" idx="1"/>
              </p:nvPr>
            </p:nvSpPr>
            <p:spPr bwMode="auto">
              <a:xfrm>
                <a:off x="4170364" y="250825"/>
                <a:ext cx="4762500" cy="2835275"/>
              </a:xfrm>
              <a:blipFill>
                <a:blip r:embed="rId3"/>
                <a:stretch>
                  <a:fillRect t="-3571" r="-532"/>
                </a:stretch>
              </a:blipFill>
            </p:spPr>
            <p:txBody>
              <a:bodyPr/>
              <a:lstStyle/>
              <a:p>
                <a:r>
                  <a:rPr lang="en-US">
                    <a:noFill/>
                  </a:rPr>
                  <a:t> </a:t>
                </a:r>
              </a:p>
            </p:txBody>
          </p:sp>
        </mc:Fallback>
      </mc:AlternateContent>
      <p:sp>
        <p:nvSpPr>
          <p:cNvPr id="550918" name="Rectangle 6"/>
          <p:cNvSpPr>
            <a:spLocks noChangeArrowheads="1"/>
          </p:cNvSpPr>
          <p:nvPr/>
        </p:nvSpPr>
        <p:spPr bwMode="auto">
          <a:xfrm>
            <a:off x="292046" y="2973774"/>
            <a:ext cx="3157570" cy="26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2400" dirty="0">
                <a:solidFill>
                  <a:schemeClr val="tx2"/>
                </a:solidFill>
              </a:rPr>
              <a:t>   = 29.86</a:t>
            </a:r>
          </a:p>
          <a:p>
            <a:pPr eaLnBrk="1" hangingPunct="1">
              <a:lnSpc>
                <a:spcPct val="90000"/>
              </a:lnSpc>
              <a:spcBef>
                <a:spcPct val="30000"/>
              </a:spcBef>
              <a:buClr>
                <a:schemeClr val="accent2"/>
              </a:buClr>
              <a:buFont typeface="Wingdings" pitchFamily="2" charset="2"/>
              <a:buNone/>
            </a:pPr>
            <a:r>
              <a:rPr lang="en-US" altLang="en-US" sz="2800" i="1" dirty="0">
                <a:solidFill>
                  <a:srgbClr val="FF0000"/>
                </a:solidFill>
              </a:rPr>
              <a:t>s</a:t>
            </a:r>
            <a:r>
              <a:rPr lang="en-US" altLang="en-US" sz="2800" dirty="0">
                <a:solidFill>
                  <a:srgbClr val="FF0000"/>
                </a:solidFill>
              </a:rPr>
              <a:t> =   7.08</a:t>
            </a:r>
          </a:p>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a:t>
            </a:r>
            <a:r>
              <a:rPr lang="en-US" altLang="en-US" sz="2400" i="1" dirty="0">
                <a:solidFill>
                  <a:schemeClr val="tx2"/>
                </a:solidFill>
              </a:rPr>
              <a:t>2</a:t>
            </a:r>
            <a:r>
              <a:rPr lang="en-US" altLang="en-US" sz="24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2800" i="1" dirty="0">
                <a:solidFill>
                  <a:srgbClr val="FF0000"/>
                </a:solidFill>
              </a:rPr>
              <a:t>t</a:t>
            </a:r>
            <a:r>
              <a:rPr lang="en-US" altLang="en-US" sz="2800" i="1" baseline="-25000" dirty="0">
                <a:solidFill>
                  <a:srgbClr val="FF0000"/>
                </a:solidFill>
                <a:latin typeface="Symbol" pitchFamily="18" charset="2"/>
              </a:rPr>
              <a:t></a:t>
            </a:r>
            <a:r>
              <a:rPr lang="en-US" altLang="en-US" sz="2800" baseline="-25000" dirty="0">
                <a:solidFill>
                  <a:srgbClr val="FF0000"/>
                </a:solidFill>
              </a:rPr>
              <a:t>/</a:t>
            </a:r>
            <a:r>
              <a:rPr lang="en-US" altLang="en-US" sz="2800" i="1" baseline="-25000" dirty="0">
                <a:solidFill>
                  <a:srgbClr val="FF0000"/>
                </a:solidFill>
              </a:rPr>
              <a:t>2, n-1</a:t>
            </a:r>
            <a:r>
              <a:rPr lang="en-US" altLang="en-US" sz="2800" dirty="0">
                <a:solidFill>
                  <a:srgbClr val="FF0000"/>
                </a:solidFill>
              </a:rPr>
              <a:t> = 2.447</a:t>
            </a:r>
          </a:p>
          <a:p>
            <a:pPr eaLnBrk="1" hangingPunct="1">
              <a:lnSpc>
                <a:spcPct val="90000"/>
              </a:lnSpc>
              <a:spcBef>
                <a:spcPct val="30000"/>
              </a:spcBef>
              <a:buClr>
                <a:schemeClr val="accent2"/>
              </a:buClr>
              <a:buFont typeface="Wingdings" pitchFamily="2" charset="2"/>
              <a:buNone/>
            </a:pPr>
            <a:endParaRPr lang="en-US" altLang="en-US" sz="2400" dirty="0">
              <a:solidFill>
                <a:schemeClr val="tx2"/>
              </a:solidFill>
            </a:endParaRPr>
          </a:p>
        </p:txBody>
      </p:sp>
      <p:grpSp>
        <p:nvGrpSpPr>
          <p:cNvPr id="2" name="Group 7"/>
          <p:cNvGrpSpPr>
            <a:grpSpLocks/>
          </p:cNvGrpSpPr>
          <p:nvPr/>
        </p:nvGrpSpPr>
        <p:grpSpPr bwMode="auto">
          <a:xfrm>
            <a:off x="2500259" y="3305433"/>
            <a:ext cx="6310315" cy="1220788"/>
            <a:chOff x="1646" y="1568"/>
            <a:chExt cx="3975" cy="769"/>
          </a:xfrm>
        </p:grpSpPr>
        <p:sp>
          <p:nvSpPr>
            <p:cNvPr id="24590" name="Rectangle 8"/>
            <p:cNvSpPr>
              <a:spLocks noChangeArrowheads="1"/>
            </p:cNvSpPr>
            <p:nvPr/>
          </p:nvSpPr>
          <p:spPr bwMode="auto">
            <a:xfrm>
              <a:off x="1646" y="1568"/>
              <a:ext cx="397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3600" i="1" dirty="0">
                  <a:solidFill>
                    <a:schemeClr val="hlink"/>
                  </a:solidFill>
                </a:rPr>
                <a:t>E</a:t>
              </a:r>
              <a:r>
                <a:rPr lang="en-US" altLang="en-US" sz="4000" i="1"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3600" i="1" dirty="0">
                  <a:solidFill>
                    <a:schemeClr val="hlink"/>
                  </a:solidFill>
                </a:rPr>
                <a:t>t</a:t>
              </a:r>
              <a:r>
                <a:rPr lang="en-US" altLang="en-US" sz="3200" i="1" baseline="-25000" dirty="0">
                  <a:solidFill>
                    <a:schemeClr val="hlink"/>
                  </a:solidFill>
                  <a:latin typeface="Symbol" pitchFamily="18" charset="2"/>
                </a:rPr>
                <a:t></a:t>
              </a:r>
              <a:r>
                <a:rPr lang="en-US" altLang="en-US" sz="3200" baseline="-25000" dirty="0">
                  <a:solidFill>
                    <a:schemeClr val="hlink"/>
                  </a:solidFill>
                  <a:latin typeface="Symbol" pitchFamily="18" charset="2"/>
                </a:rPr>
                <a:t></a:t>
              </a:r>
              <a:r>
                <a:rPr lang="en-US" altLang="en-US" sz="2800" baseline="-25000" dirty="0">
                  <a:solidFill>
                    <a:schemeClr val="hlink"/>
                  </a:solidFill>
                </a:rPr>
                <a:t>2, n-1  </a:t>
              </a:r>
              <a:r>
                <a:rPr lang="en-US" altLang="en-US" sz="3600" i="1" dirty="0">
                  <a:solidFill>
                    <a:schemeClr val="hlink"/>
                  </a:solidFill>
                </a:rPr>
                <a:t>s</a:t>
              </a:r>
              <a:r>
                <a:rPr lang="en-US" altLang="en-US" sz="4000"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2400" dirty="0"/>
                <a:t>(2.447)(7.08) = 6.55</a:t>
              </a:r>
            </a:p>
          </p:txBody>
        </p:sp>
        <p:grpSp>
          <p:nvGrpSpPr>
            <p:cNvPr id="24591" name="Group 9"/>
            <p:cNvGrpSpPr>
              <a:grpSpLocks/>
            </p:cNvGrpSpPr>
            <p:nvPr/>
          </p:nvGrpSpPr>
          <p:grpSpPr bwMode="auto">
            <a:xfrm>
              <a:off x="2983" y="1970"/>
              <a:ext cx="377" cy="367"/>
              <a:chOff x="2793" y="1958"/>
              <a:chExt cx="377" cy="367"/>
            </a:xfrm>
          </p:grpSpPr>
          <p:grpSp>
            <p:nvGrpSpPr>
              <p:cNvPr id="24600" name="Group 10"/>
              <p:cNvGrpSpPr>
                <a:grpSpLocks/>
              </p:cNvGrpSpPr>
              <p:nvPr/>
            </p:nvGrpSpPr>
            <p:grpSpPr bwMode="auto">
              <a:xfrm>
                <a:off x="2793" y="2016"/>
                <a:ext cx="377" cy="248"/>
                <a:chOff x="2793" y="2016"/>
                <a:chExt cx="377" cy="248"/>
              </a:xfrm>
            </p:grpSpPr>
            <p:sp>
              <p:nvSpPr>
                <p:cNvPr id="24603" name="Line 11"/>
                <p:cNvSpPr>
                  <a:spLocks noChangeShapeType="1"/>
                </p:cNvSpPr>
                <p:nvPr/>
              </p:nvSpPr>
              <p:spPr bwMode="auto">
                <a:xfrm flipV="1">
                  <a:off x="2793"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4" name="Line 12"/>
                <p:cNvSpPr>
                  <a:spLocks noChangeShapeType="1"/>
                </p:cNvSpPr>
                <p:nvPr/>
              </p:nvSpPr>
              <p:spPr bwMode="auto">
                <a:xfrm>
                  <a:off x="2824"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5" name="Line 13"/>
                <p:cNvSpPr>
                  <a:spLocks noChangeShapeType="1"/>
                </p:cNvSpPr>
                <p:nvPr/>
              </p:nvSpPr>
              <p:spPr bwMode="auto">
                <a:xfrm flipV="1">
                  <a:off x="2845"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6" name="Line 14"/>
                <p:cNvSpPr>
                  <a:spLocks noChangeShapeType="1"/>
                </p:cNvSpPr>
                <p:nvPr/>
              </p:nvSpPr>
              <p:spPr bwMode="auto">
                <a:xfrm>
                  <a:off x="2892"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601" name="Text Box 15"/>
              <p:cNvSpPr txBox="1">
                <a:spLocks noChangeArrowheads="1"/>
              </p:cNvSpPr>
              <p:nvPr/>
            </p:nvSpPr>
            <p:spPr bwMode="auto">
              <a:xfrm>
                <a:off x="2889" y="2034"/>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i="1" dirty="0">
                    <a:solidFill>
                      <a:schemeClr val="hlink"/>
                    </a:solidFill>
                  </a:rPr>
                  <a:t>n</a:t>
                </a:r>
                <a:endParaRPr lang="en-US" altLang="en-US" sz="2400" dirty="0"/>
              </a:p>
            </p:txBody>
          </p:sp>
          <p:sp>
            <p:nvSpPr>
              <p:cNvPr id="24602" name="Line 16"/>
              <p:cNvSpPr>
                <a:spLocks noChangeShapeType="1"/>
              </p:cNvSpPr>
              <p:nvPr/>
            </p:nvSpPr>
            <p:spPr bwMode="auto">
              <a:xfrm flipH="1">
                <a:off x="2835" y="1958"/>
                <a:ext cx="288" cy="4"/>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grpSp>
          <p:nvGrpSpPr>
            <p:cNvPr id="24592" name="Group 17"/>
            <p:cNvGrpSpPr>
              <a:grpSpLocks/>
            </p:cNvGrpSpPr>
            <p:nvPr/>
          </p:nvGrpSpPr>
          <p:grpSpPr bwMode="auto">
            <a:xfrm>
              <a:off x="4340" y="1970"/>
              <a:ext cx="512" cy="367"/>
              <a:chOff x="4113" y="1958"/>
              <a:chExt cx="512" cy="367"/>
            </a:xfrm>
          </p:grpSpPr>
          <p:sp>
            <p:nvSpPr>
              <p:cNvPr id="24593" name="Line 18"/>
              <p:cNvSpPr>
                <a:spLocks noChangeShapeType="1"/>
              </p:cNvSpPr>
              <p:nvPr/>
            </p:nvSpPr>
            <p:spPr bwMode="auto">
              <a:xfrm>
                <a:off x="4151" y="1958"/>
                <a:ext cx="47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nvGrpSpPr>
              <p:cNvPr id="24594" name="Group 19"/>
              <p:cNvGrpSpPr>
                <a:grpSpLocks/>
              </p:cNvGrpSpPr>
              <p:nvPr/>
            </p:nvGrpSpPr>
            <p:grpSpPr bwMode="auto">
              <a:xfrm>
                <a:off x="4113" y="2008"/>
                <a:ext cx="388" cy="247"/>
                <a:chOff x="2729" y="2023"/>
                <a:chExt cx="388" cy="248"/>
              </a:xfrm>
            </p:grpSpPr>
            <p:sp>
              <p:nvSpPr>
                <p:cNvPr id="24596" name="Line 20"/>
                <p:cNvSpPr>
                  <a:spLocks noChangeShapeType="1"/>
                </p:cNvSpPr>
                <p:nvPr/>
              </p:nvSpPr>
              <p:spPr bwMode="auto">
                <a:xfrm flipV="1">
                  <a:off x="2729" y="2137"/>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7" name="Line 21"/>
                <p:cNvSpPr>
                  <a:spLocks noChangeShapeType="1"/>
                </p:cNvSpPr>
                <p:nvPr/>
              </p:nvSpPr>
              <p:spPr bwMode="auto">
                <a:xfrm>
                  <a:off x="2770" y="2127"/>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8" name="Line 22"/>
                <p:cNvSpPr>
                  <a:spLocks noChangeShapeType="1"/>
                </p:cNvSpPr>
                <p:nvPr/>
              </p:nvSpPr>
              <p:spPr bwMode="auto">
                <a:xfrm flipV="1">
                  <a:off x="2802" y="2023"/>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9" name="Line 23"/>
                <p:cNvSpPr>
                  <a:spLocks noChangeShapeType="1"/>
                </p:cNvSpPr>
                <p:nvPr/>
              </p:nvSpPr>
              <p:spPr bwMode="auto">
                <a:xfrm>
                  <a:off x="2839" y="2031"/>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595" name="Text Box 24"/>
              <p:cNvSpPr txBox="1">
                <a:spLocks noChangeArrowheads="1"/>
              </p:cNvSpPr>
              <p:nvPr/>
            </p:nvSpPr>
            <p:spPr bwMode="auto">
              <a:xfrm>
                <a:off x="4225" y="203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dirty="0"/>
                  <a:t>7</a:t>
                </a:r>
              </a:p>
            </p:txBody>
          </p:sp>
        </p:grpSp>
      </p:grpSp>
      <p:sp>
        <p:nvSpPr>
          <p:cNvPr id="550937" name="Rectangle 25"/>
          <p:cNvSpPr>
            <a:spLocks noChangeArrowheads="1"/>
          </p:cNvSpPr>
          <p:nvPr/>
        </p:nvSpPr>
        <p:spPr bwMode="auto">
          <a:xfrm>
            <a:off x="3406393" y="4491989"/>
            <a:ext cx="4007508" cy="153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2000" dirty="0"/>
              <a:t>29.86 – 6.55  &lt; </a:t>
            </a:r>
            <a:r>
              <a:rPr lang="en-US" altLang="en-US" sz="2400" i="1" dirty="0">
                <a:latin typeface="Times New Roman" pitchFamily="18" charset="0"/>
              </a:rPr>
              <a:t>µ</a:t>
            </a:r>
            <a:r>
              <a:rPr lang="en-US" altLang="en-US" sz="2000" dirty="0"/>
              <a:t> &lt;</a:t>
            </a:r>
            <a:r>
              <a:rPr lang="en-US" altLang="en-US" sz="4000" dirty="0">
                <a:solidFill>
                  <a:schemeClr val="tx2"/>
                </a:solidFill>
              </a:rPr>
              <a:t> </a:t>
            </a:r>
            <a:r>
              <a:rPr lang="en-US" altLang="en-US" sz="2000" dirty="0"/>
              <a:t>29.86</a:t>
            </a:r>
            <a:r>
              <a:rPr lang="en-US" altLang="en-US" sz="2000" dirty="0">
                <a:solidFill>
                  <a:schemeClr val="tx2"/>
                </a:solidFill>
              </a:rPr>
              <a:t> </a:t>
            </a:r>
            <a:r>
              <a:rPr lang="en-US" altLang="en-US" sz="2000" dirty="0"/>
              <a:t>+ 6.55 </a:t>
            </a:r>
          </a:p>
          <a:p>
            <a:pPr algn="ctr">
              <a:lnSpc>
                <a:spcPct val="90000"/>
              </a:lnSpc>
            </a:pPr>
            <a:r>
              <a:rPr lang="en-US" altLang="en-US" sz="3200" dirty="0"/>
              <a:t>23.31 &lt; </a:t>
            </a:r>
            <a:r>
              <a:rPr lang="en-US" altLang="en-US" sz="3200" i="1" dirty="0">
                <a:sym typeface="Symbol" pitchFamily="18" charset="2"/>
              </a:rPr>
              <a:t></a:t>
            </a:r>
            <a:r>
              <a:rPr lang="en-US" altLang="en-US" sz="3200" dirty="0">
                <a:sym typeface="Symbol" pitchFamily="18" charset="2"/>
              </a:rPr>
              <a:t> &lt; 36.41</a:t>
            </a:r>
          </a:p>
          <a:p>
            <a:pPr algn="ctr">
              <a:lnSpc>
                <a:spcPct val="90000"/>
              </a:lnSpc>
            </a:pPr>
            <a:endParaRPr lang="en-US" altLang="en-US" sz="3200" dirty="0">
              <a:sym typeface="Symbol" pitchFamily="18" charset="2"/>
            </a:endParaRPr>
          </a:p>
        </p:txBody>
      </p:sp>
      <p:sp>
        <p:nvSpPr>
          <p:cNvPr id="550938" name="Rectangle 26"/>
          <p:cNvSpPr>
            <a:spLocks noChangeArrowheads="1"/>
          </p:cNvSpPr>
          <p:nvPr/>
        </p:nvSpPr>
        <p:spPr bwMode="auto">
          <a:xfrm>
            <a:off x="34274" y="5656386"/>
            <a:ext cx="9130985"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000" dirty="0"/>
              <a:t>We are 95% confident that the mean age of Beach Comber patrons at 7pm is contained in the interval (23.31 yrs., 36.41 yrs.).</a:t>
            </a:r>
          </a:p>
        </p:txBody>
      </p:sp>
      <p:grpSp>
        <p:nvGrpSpPr>
          <p:cNvPr id="7" name="Group 27"/>
          <p:cNvGrpSpPr>
            <a:grpSpLocks/>
          </p:cNvGrpSpPr>
          <p:nvPr/>
        </p:nvGrpSpPr>
        <p:grpSpPr bwMode="auto">
          <a:xfrm>
            <a:off x="2698550" y="2855066"/>
            <a:ext cx="4697413" cy="584200"/>
            <a:chOff x="1838" y="2523"/>
            <a:chExt cx="2959" cy="368"/>
          </a:xfrm>
        </p:grpSpPr>
        <p:sp>
          <p:nvSpPr>
            <p:cNvPr id="24587" name="Text Box 28"/>
            <p:cNvSpPr txBox="1">
              <a:spLocks noChangeArrowheads="1"/>
            </p:cNvSpPr>
            <p:nvPr/>
          </p:nvSpPr>
          <p:spPr bwMode="auto">
            <a:xfrm>
              <a:off x="1838" y="2523"/>
              <a:ext cx="295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3200" i="1" dirty="0">
                  <a:solidFill>
                    <a:schemeClr val="hlink"/>
                  </a:solidFill>
                </a:rPr>
                <a:t>x</a:t>
              </a:r>
              <a:r>
                <a:rPr lang="en-US" altLang="en-US" sz="3200" dirty="0">
                  <a:solidFill>
                    <a:schemeClr val="hlink"/>
                  </a:solidFill>
                </a:rPr>
                <a:t> – </a:t>
              </a:r>
              <a:r>
                <a:rPr lang="en-US" altLang="en-US" sz="3200" i="1" dirty="0">
                  <a:solidFill>
                    <a:schemeClr val="hlink"/>
                  </a:solidFill>
                </a:rPr>
                <a:t>E</a:t>
              </a:r>
              <a:r>
                <a:rPr lang="en-US" altLang="en-US" sz="3200" dirty="0">
                  <a:solidFill>
                    <a:schemeClr val="hlink"/>
                  </a:solidFill>
                </a:rPr>
                <a:t> &lt; </a:t>
              </a:r>
              <a:r>
                <a:rPr lang="en-US" altLang="en-US" sz="3200" i="1" dirty="0">
                  <a:solidFill>
                    <a:schemeClr val="hlink"/>
                  </a:solidFill>
                </a:rPr>
                <a:t>µ</a:t>
              </a:r>
              <a:r>
                <a:rPr lang="en-US" altLang="en-US" sz="3200" dirty="0">
                  <a:solidFill>
                    <a:schemeClr val="hlink"/>
                  </a:solidFill>
                </a:rPr>
                <a:t> &lt; </a:t>
              </a:r>
              <a:r>
                <a:rPr lang="en-US" altLang="en-US" sz="3200" i="1" dirty="0">
                  <a:solidFill>
                    <a:schemeClr val="hlink"/>
                  </a:solidFill>
                </a:rPr>
                <a:t>x</a:t>
              </a:r>
              <a:r>
                <a:rPr lang="en-US" altLang="en-US" sz="3200" dirty="0">
                  <a:solidFill>
                    <a:schemeClr val="hlink"/>
                  </a:solidFill>
                </a:rPr>
                <a:t> + </a:t>
              </a:r>
              <a:r>
                <a:rPr lang="en-US" altLang="en-US" sz="3200" i="1" dirty="0">
                  <a:solidFill>
                    <a:schemeClr val="hlink"/>
                  </a:solidFill>
                </a:rPr>
                <a:t>E, where</a:t>
              </a:r>
              <a:endParaRPr lang="en-US" altLang="en-US" sz="3200" dirty="0"/>
            </a:p>
          </p:txBody>
        </p:sp>
        <p:sp>
          <p:nvSpPr>
            <p:cNvPr id="24588" name="Line 29"/>
            <p:cNvSpPr>
              <a:spLocks noChangeShapeType="1"/>
            </p:cNvSpPr>
            <p:nvPr/>
          </p:nvSpPr>
          <p:spPr bwMode="auto">
            <a:xfrm flipH="1">
              <a:off x="1915" y="261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89" name="Line 30"/>
            <p:cNvSpPr>
              <a:spLocks noChangeShapeType="1"/>
            </p:cNvSpPr>
            <p:nvPr/>
          </p:nvSpPr>
          <p:spPr bwMode="auto">
            <a:xfrm flipH="1">
              <a:off x="3242" y="2615"/>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585" name="Line 31"/>
          <p:cNvSpPr>
            <a:spLocks noChangeShapeType="1"/>
          </p:cNvSpPr>
          <p:nvPr/>
        </p:nvSpPr>
        <p:spPr bwMode="auto">
          <a:xfrm>
            <a:off x="161870" y="283006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0" name="TextBox 29"/>
          <p:cNvSpPr txBox="1"/>
          <p:nvPr/>
        </p:nvSpPr>
        <p:spPr>
          <a:xfrm>
            <a:off x="7348431" y="3954750"/>
            <a:ext cx="1682805" cy="1477328"/>
          </a:xfrm>
          <a:prstGeom prst="rect">
            <a:avLst/>
          </a:prstGeom>
          <a:noFill/>
        </p:spPr>
        <p:txBody>
          <a:bodyPr wrap="square" rtlCol="0">
            <a:spAutoFit/>
          </a:bodyPr>
          <a:lstStyle/>
          <a:p>
            <a:pPr algn="ctr"/>
            <a:r>
              <a:rPr lang="en-US" dirty="0">
                <a:solidFill>
                  <a:srgbClr val="FF0000"/>
                </a:solidFill>
              </a:rPr>
              <a:t>IMPORTANT:  These are the </a:t>
            </a:r>
            <a:r>
              <a:rPr lang="en-US" b="1" i="1" dirty="0">
                <a:solidFill>
                  <a:srgbClr val="FF0000"/>
                </a:solidFill>
              </a:rPr>
              <a:t>plausible </a:t>
            </a:r>
            <a:r>
              <a:rPr lang="en-US" dirty="0">
                <a:solidFill>
                  <a:srgbClr val="FF0000"/>
                </a:solidFill>
              </a:rPr>
              <a:t>values of the mean given the data!</a:t>
            </a:r>
          </a:p>
        </p:txBody>
      </p:sp>
      <mc:AlternateContent xmlns:mc="http://schemas.openxmlformats.org/markup-compatibility/2006" xmlns:a14="http://schemas.microsoft.com/office/drawing/2010/main">
        <mc:Choice Requires="a14">
          <p:sp>
            <p:nvSpPr>
              <p:cNvPr id="31" name="TextBox 30"/>
              <p:cNvSpPr txBox="1"/>
              <p:nvPr/>
            </p:nvSpPr>
            <p:spPr>
              <a:xfrm>
                <a:off x="374047" y="3385135"/>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74047" y="3385135"/>
                <a:ext cx="246862" cy="369332"/>
              </a:xfrm>
              <a:prstGeom prst="rect">
                <a:avLst/>
              </a:prstGeom>
              <a:blipFill rotWithShape="0">
                <a:blip r:embed="rId4"/>
                <a:stretch>
                  <a:fillRect l="-17073" r="-29268"/>
                </a:stretch>
              </a:blipFill>
            </p:spPr>
            <p:txBody>
              <a:bodyPr/>
              <a:lstStyle/>
              <a:p>
                <a:r>
                  <a:rPr lang="en-US">
                    <a:noFill/>
                  </a:rPr>
                  <a:t> </a:t>
                </a:r>
              </a:p>
            </p:txBody>
          </p:sp>
        </mc:Fallback>
      </mc:AlternateContent>
    </p:spTree>
    <p:extLst>
      <p:ext uri="{BB962C8B-B14F-4D97-AF65-F5344CB8AC3E}">
        <p14:creationId xmlns:p14="http://schemas.microsoft.com/office/powerpoint/2010/main" val="895531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0918">
                                            <p:txEl>
                                              <p:pRg st="0" end="0"/>
                                            </p:txEl>
                                          </p:spTgt>
                                        </p:tgtEl>
                                        <p:attrNameLst>
                                          <p:attrName>style.visibility</p:attrName>
                                        </p:attrNameLst>
                                      </p:cBhvr>
                                      <p:to>
                                        <p:strVal val="visible"/>
                                      </p:to>
                                    </p:set>
                                    <p:anim calcmode="lin" valueType="num">
                                      <p:cBhvr additive="base">
                                        <p:cTn id="7" dur="500" fill="hold"/>
                                        <p:tgtEl>
                                          <p:spTgt spid="5509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09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0918">
                                            <p:txEl>
                                              <p:pRg st="1" end="1"/>
                                            </p:txEl>
                                          </p:spTgt>
                                        </p:tgtEl>
                                        <p:attrNameLst>
                                          <p:attrName>style.visibility</p:attrName>
                                        </p:attrNameLst>
                                      </p:cBhvr>
                                      <p:to>
                                        <p:strVal val="visible"/>
                                      </p:to>
                                    </p:set>
                                    <p:anim calcmode="lin" valueType="num">
                                      <p:cBhvr additive="base">
                                        <p:cTn id="11" dur="500" fill="hold"/>
                                        <p:tgtEl>
                                          <p:spTgt spid="5509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0918">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2" presetClass="entr" presetSubtype="4" fill="hold" nodeType="withEffect">
                                  <p:stCondLst>
                                    <p:cond delay="0"/>
                                  </p:stCondLst>
                                  <p:childTnLst>
                                    <p:set>
                                      <p:cBhvr>
                                        <p:cTn id="17" dur="1" fill="hold">
                                          <p:stCondLst>
                                            <p:cond delay="0"/>
                                          </p:stCondLst>
                                        </p:cTn>
                                        <p:tgtEl>
                                          <p:spTgt spid="550918">
                                            <p:txEl>
                                              <p:pRg st="2" end="2"/>
                                            </p:txEl>
                                          </p:spTgt>
                                        </p:tgtEl>
                                        <p:attrNameLst>
                                          <p:attrName>style.visibility</p:attrName>
                                        </p:attrNameLst>
                                      </p:cBhvr>
                                      <p:to>
                                        <p:strVal val="visible"/>
                                      </p:to>
                                    </p:set>
                                    <p:anim calcmode="lin" valueType="num">
                                      <p:cBhvr additive="base">
                                        <p:cTn id="18" dur="500" fill="hold"/>
                                        <p:tgtEl>
                                          <p:spTgt spid="550918">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509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50918">
                                            <p:txEl>
                                              <p:pRg st="3" end="3"/>
                                            </p:txEl>
                                          </p:spTgt>
                                        </p:tgtEl>
                                        <p:attrNameLst>
                                          <p:attrName>style.visibility</p:attrName>
                                        </p:attrNameLst>
                                      </p:cBhvr>
                                      <p:to>
                                        <p:strVal val="visible"/>
                                      </p:to>
                                    </p:set>
                                    <p:anim calcmode="lin" valueType="num">
                                      <p:cBhvr additive="base">
                                        <p:cTn id="24" dur="500" fill="hold"/>
                                        <p:tgtEl>
                                          <p:spTgt spid="550918">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50918">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50918">
                                            <p:txEl>
                                              <p:pRg st="4" end="4"/>
                                            </p:txEl>
                                          </p:spTgt>
                                        </p:tgtEl>
                                        <p:attrNameLst>
                                          <p:attrName>style.visibility</p:attrName>
                                        </p:attrNameLst>
                                      </p:cBhvr>
                                      <p:to>
                                        <p:strVal val="visible"/>
                                      </p:to>
                                    </p:set>
                                    <p:anim calcmode="lin" valueType="num">
                                      <p:cBhvr additive="base">
                                        <p:cTn id="28" dur="500" fill="hold"/>
                                        <p:tgtEl>
                                          <p:spTgt spid="550918">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50918">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50918">
                                            <p:txEl>
                                              <p:pRg st="5" end="5"/>
                                            </p:txEl>
                                          </p:spTgt>
                                        </p:tgtEl>
                                        <p:attrNameLst>
                                          <p:attrName>style.visibility</p:attrName>
                                        </p:attrNameLst>
                                      </p:cBhvr>
                                      <p:to>
                                        <p:strVal val="visible"/>
                                      </p:to>
                                    </p:set>
                                    <p:anim calcmode="lin" valueType="num">
                                      <p:cBhvr additive="base">
                                        <p:cTn id="32" dur="500" fill="hold"/>
                                        <p:tgtEl>
                                          <p:spTgt spid="550918">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09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50937"/>
                                        </p:tgtEl>
                                        <p:attrNameLst>
                                          <p:attrName>style.visibility</p:attrName>
                                        </p:attrNameLst>
                                      </p:cBhvr>
                                      <p:to>
                                        <p:strVal val="visible"/>
                                      </p:to>
                                    </p:set>
                                    <p:anim calcmode="lin" valueType="num">
                                      <p:cBhvr additive="base">
                                        <p:cTn id="50" dur="500" fill="hold"/>
                                        <p:tgtEl>
                                          <p:spTgt spid="550937"/>
                                        </p:tgtEl>
                                        <p:attrNameLst>
                                          <p:attrName>ppt_x</p:attrName>
                                        </p:attrNameLst>
                                      </p:cBhvr>
                                      <p:tavLst>
                                        <p:tav tm="0">
                                          <p:val>
                                            <p:strVal val="#ppt_x"/>
                                          </p:val>
                                        </p:tav>
                                        <p:tav tm="100000">
                                          <p:val>
                                            <p:strVal val="#ppt_x"/>
                                          </p:val>
                                        </p:tav>
                                      </p:tavLst>
                                    </p:anim>
                                    <p:anim calcmode="lin" valueType="num">
                                      <p:cBhvr additive="base">
                                        <p:cTn id="51" dur="500" fill="hold"/>
                                        <p:tgtEl>
                                          <p:spTgt spid="550937"/>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50938"/>
                                        </p:tgtEl>
                                        <p:attrNameLst>
                                          <p:attrName>style.visibility</p:attrName>
                                        </p:attrNameLst>
                                      </p:cBhvr>
                                      <p:to>
                                        <p:strVal val="visible"/>
                                      </p:to>
                                    </p:set>
                                    <p:anim calcmode="lin" valueType="num">
                                      <p:cBhvr additive="base">
                                        <p:cTn id="56" dur="500" fill="hold"/>
                                        <p:tgtEl>
                                          <p:spTgt spid="550938"/>
                                        </p:tgtEl>
                                        <p:attrNameLst>
                                          <p:attrName>ppt_x</p:attrName>
                                        </p:attrNameLst>
                                      </p:cBhvr>
                                      <p:tavLst>
                                        <p:tav tm="0">
                                          <p:val>
                                            <p:strVal val="#ppt_x"/>
                                          </p:val>
                                        </p:tav>
                                        <p:tav tm="100000">
                                          <p:val>
                                            <p:strVal val="#ppt_x"/>
                                          </p:val>
                                        </p:tav>
                                      </p:tavLst>
                                    </p:anim>
                                    <p:anim calcmode="lin" valueType="num">
                                      <p:cBhvr additive="base">
                                        <p:cTn id="57" dur="500" fill="hold"/>
                                        <p:tgtEl>
                                          <p:spTgt spid="55093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37" grpId="0"/>
      <p:bldP spid="550938" grpId="0"/>
      <p:bldP spid="30" grpId="0"/>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03213"/>
            <a:ext cx="3751263"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579" name="Rectangle 5"/>
              <p:cNvSpPr>
                <a:spLocks noGrp="1" noChangeArrowheads="1"/>
              </p:cNvSpPr>
              <p:nvPr>
                <p:ph type="body" idx="1"/>
              </p:nvPr>
            </p:nvSpPr>
            <p:spPr bwMode="auto">
              <a:xfrm>
                <a:off x="4170364" y="240192"/>
                <a:ext cx="4762500" cy="2835275"/>
              </a:xfrm>
              <a:solidFill>
                <a:schemeClr val="bg1"/>
              </a:solidFill>
            </p:spPr>
            <p:txBody>
              <a:bodyPr vert="horz" wrap="square" lIns="91440" tIns="45720" rIns="91440" bIns="45720" numCol="1" anchor="t" anchorCtr="0" compatLnSpc="1">
                <a:prstTxWarp prst="textNoShape">
                  <a:avLst/>
                </a:prstTxWarp>
              </a:bodyPr>
              <a:lstStyle/>
              <a:p>
                <a:pPr algn="ctr">
                  <a:buNone/>
                </a:pPr>
                <a:r>
                  <a:rPr lang="en-US" altLang="en-US" sz="2800" b="1" dirty="0"/>
                  <a:t>95% confidence interval for mean age</a:t>
                </a:r>
              </a:p>
              <a:p>
                <a:pPr algn="ctr" eaLnBrk="1" hangingPunct="1">
                  <a:lnSpc>
                    <a:spcPct val="90000"/>
                  </a:lnSpc>
                  <a:buFont typeface="Wingdings" pitchFamily="2" charset="2"/>
                  <a:buNone/>
                </a:pPr>
                <a:r>
                  <a:rPr lang="en-US" altLang="en-US" sz="2000" b="1" dirty="0"/>
                  <a:t>Sample Ages:	25, 19, 37, 29, 40, 28, 31</a:t>
                </a:r>
              </a:p>
              <a:p>
                <a:pPr algn="ctr" eaLnBrk="1" hangingPunct="1">
                  <a:lnSpc>
                    <a:spcPct val="90000"/>
                  </a:lnSpc>
                  <a:buFont typeface="Wingdings" pitchFamily="2" charset="2"/>
                  <a:buNone/>
                </a:pPr>
                <a:r>
                  <a:rPr lang="en-US" altLang="en-US" b="1" dirty="0"/>
                  <a:t>Let’s say we know </a:t>
                </a:r>
                <a14:m>
                  <m:oMath xmlns:m="http://schemas.openxmlformats.org/officeDocument/2006/math">
                    <m:r>
                      <a:rPr lang="en-US" altLang="en-US" b="1" i="1" smtClean="0">
                        <a:latin typeface="Cambria Math" panose="02040503050406030204" pitchFamily="18" charset="0"/>
                        <a:ea typeface="Cambria Math" panose="02040503050406030204" pitchFamily="18" charset="0"/>
                      </a:rPr>
                      <m:t>𝝈</m:t>
                    </m:r>
                  </m:oMath>
                </a14:m>
                <a:r>
                  <a:rPr lang="en-US" altLang="en-US" sz="2000" b="1" dirty="0"/>
                  <a:t> (</a:t>
                </a:r>
                <a:r>
                  <a:rPr lang="en-US" altLang="en-US" sz="2000" b="1" u="sng" dirty="0"/>
                  <a:t>population</a:t>
                </a:r>
                <a:r>
                  <a:rPr lang="en-US" altLang="en-US" sz="2000" b="1" dirty="0"/>
                  <a:t> standard deviation).</a:t>
                </a:r>
              </a:p>
            </p:txBody>
          </p:sp>
        </mc:Choice>
        <mc:Fallback xmlns="">
          <p:sp>
            <p:nvSpPr>
              <p:cNvPr id="24579" name="Rectangle 5"/>
              <p:cNvSpPr>
                <a:spLocks noGrp="1" noRot="1" noChangeAspect="1" noMove="1" noResize="1" noEditPoints="1" noAdjustHandles="1" noChangeArrowheads="1" noChangeShapeType="1" noTextEdit="1"/>
              </p:cNvSpPr>
              <p:nvPr>
                <p:ph type="body" idx="1"/>
              </p:nvPr>
            </p:nvSpPr>
            <p:spPr bwMode="auto">
              <a:xfrm>
                <a:off x="4170364" y="240192"/>
                <a:ext cx="4762500" cy="2835275"/>
              </a:xfrm>
              <a:blipFill>
                <a:blip r:embed="rId3"/>
                <a:stretch>
                  <a:fillRect t="-3571" r="-532"/>
                </a:stretch>
              </a:blipFill>
            </p:spPr>
            <p:txBody>
              <a:bodyPr/>
              <a:lstStyle/>
              <a:p>
                <a:r>
                  <a:rPr lang="en-US">
                    <a:noFill/>
                  </a:rPr>
                  <a:t> </a:t>
                </a:r>
              </a:p>
            </p:txBody>
          </p:sp>
        </mc:Fallback>
      </mc:AlternateContent>
      <p:sp>
        <p:nvSpPr>
          <p:cNvPr id="550918" name="Rectangle 6"/>
          <p:cNvSpPr>
            <a:spLocks noChangeArrowheads="1"/>
          </p:cNvSpPr>
          <p:nvPr/>
        </p:nvSpPr>
        <p:spPr bwMode="auto">
          <a:xfrm>
            <a:off x="292046" y="2973774"/>
            <a:ext cx="2438400" cy="2357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2400" dirty="0">
                <a:solidFill>
                  <a:schemeClr val="tx2"/>
                </a:solidFill>
              </a:rPr>
              <a:t>   = 29.86</a:t>
            </a:r>
          </a:p>
          <a:p>
            <a:pPr>
              <a:lnSpc>
                <a:spcPct val="90000"/>
              </a:lnSpc>
              <a:spcBef>
                <a:spcPct val="30000"/>
              </a:spcBef>
              <a:buClr>
                <a:schemeClr val="accent2"/>
              </a:buClr>
            </a:pPr>
            <a:r>
              <a:rPr lang="en-US" altLang="en-US" sz="2400" i="1" dirty="0">
                <a:solidFill>
                  <a:schemeClr val="tx2"/>
                </a:solidFill>
              </a:rPr>
              <a:t>σ</a:t>
            </a:r>
            <a:r>
              <a:rPr lang="en-US" altLang="en-US" sz="2400" dirty="0">
                <a:solidFill>
                  <a:schemeClr val="tx2"/>
                </a:solidFill>
              </a:rPr>
              <a:t> =   7.08</a:t>
            </a:r>
          </a:p>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a:t>
            </a:r>
            <a:r>
              <a:rPr lang="en-US" altLang="en-US" sz="2400" i="1" dirty="0">
                <a:solidFill>
                  <a:schemeClr val="tx2"/>
                </a:solidFill>
              </a:rPr>
              <a:t>2</a:t>
            </a:r>
            <a:r>
              <a:rPr lang="en-US" altLang="en-US" sz="24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rPr>
              <a:t>z</a:t>
            </a:r>
            <a:r>
              <a:rPr lang="en-US" altLang="en-US" sz="2400" i="1" baseline="-25000" dirty="0">
                <a:solidFill>
                  <a:schemeClr val="tx2"/>
                </a:solidFill>
                <a:latin typeface="Symbol" pitchFamily="18" charset="2"/>
              </a:rPr>
              <a:t></a:t>
            </a:r>
            <a:r>
              <a:rPr lang="en-US" altLang="en-US" sz="2400" baseline="-25000" dirty="0">
                <a:solidFill>
                  <a:schemeClr val="tx2"/>
                </a:solidFill>
              </a:rPr>
              <a:t>/</a:t>
            </a:r>
            <a:r>
              <a:rPr lang="en-US" altLang="en-US" sz="2400" i="1" baseline="-25000" dirty="0">
                <a:solidFill>
                  <a:schemeClr val="tx2"/>
                </a:solidFill>
              </a:rPr>
              <a:t>2</a:t>
            </a:r>
            <a:r>
              <a:rPr lang="en-US" altLang="en-US" sz="2400" dirty="0">
                <a:solidFill>
                  <a:schemeClr val="tx2"/>
                </a:solidFill>
              </a:rPr>
              <a:t> = 1.96</a:t>
            </a:r>
          </a:p>
          <a:p>
            <a:pPr eaLnBrk="1" hangingPunct="1">
              <a:lnSpc>
                <a:spcPct val="90000"/>
              </a:lnSpc>
              <a:spcBef>
                <a:spcPct val="30000"/>
              </a:spcBef>
              <a:buClr>
                <a:schemeClr val="accent2"/>
              </a:buClr>
              <a:buFont typeface="Wingdings" pitchFamily="2" charset="2"/>
              <a:buNone/>
            </a:pPr>
            <a:endParaRPr lang="en-US" altLang="en-US" sz="2400" dirty="0">
              <a:solidFill>
                <a:schemeClr val="tx2"/>
              </a:solidFill>
            </a:endParaRPr>
          </a:p>
        </p:txBody>
      </p:sp>
      <p:grpSp>
        <p:nvGrpSpPr>
          <p:cNvPr id="2" name="Group 7"/>
          <p:cNvGrpSpPr>
            <a:grpSpLocks/>
          </p:cNvGrpSpPr>
          <p:nvPr/>
        </p:nvGrpSpPr>
        <p:grpSpPr bwMode="auto">
          <a:xfrm>
            <a:off x="2281837" y="3315054"/>
            <a:ext cx="5775327" cy="1252538"/>
            <a:chOff x="1629" y="1548"/>
            <a:chExt cx="3638" cy="789"/>
          </a:xfrm>
        </p:grpSpPr>
        <p:sp>
          <p:nvSpPr>
            <p:cNvPr id="24590" name="Rectangle 8"/>
            <p:cNvSpPr>
              <a:spLocks noChangeArrowheads="1"/>
            </p:cNvSpPr>
            <p:nvPr/>
          </p:nvSpPr>
          <p:spPr bwMode="auto">
            <a:xfrm>
              <a:off x="1629" y="1548"/>
              <a:ext cx="363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3600" i="1" dirty="0">
                  <a:solidFill>
                    <a:schemeClr val="hlink"/>
                  </a:solidFill>
                </a:rPr>
                <a:t>E</a:t>
              </a:r>
              <a:r>
                <a:rPr lang="en-US" altLang="en-US" sz="4000" i="1"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3600" i="1" dirty="0">
                  <a:solidFill>
                    <a:schemeClr val="hlink"/>
                  </a:solidFill>
                </a:rPr>
                <a:t>z</a:t>
              </a:r>
              <a:r>
                <a:rPr lang="en-US" altLang="en-US" sz="3200" i="1" baseline="-25000" dirty="0">
                  <a:solidFill>
                    <a:schemeClr val="hlink"/>
                  </a:solidFill>
                  <a:latin typeface="Symbol" pitchFamily="18" charset="2"/>
                </a:rPr>
                <a:t></a:t>
              </a:r>
              <a:r>
                <a:rPr lang="en-US" altLang="en-US" sz="3200" baseline="-25000" dirty="0">
                  <a:solidFill>
                    <a:schemeClr val="hlink"/>
                  </a:solidFill>
                  <a:latin typeface="Symbol" pitchFamily="18" charset="2"/>
                </a:rPr>
                <a:t></a:t>
              </a:r>
              <a:r>
                <a:rPr lang="en-US" altLang="en-US" sz="2800" baseline="-25000" dirty="0">
                  <a:solidFill>
                    <a:schemeClr val="hlink"/>
                  </a:solidFill>
                </a:rPr>
                <a:t>2  </a:t>
              </a:r>
              <a:r>
                <a:rPr lang="en-US" altLang="en-US" sz="3600" i="1" dirty="0">
                  <a:solidFill>
                    <a:schemeClr val="hlink"/>
                  </a:solidFill>
                </a:rPr>
                <a:t>σ</a:t>
              </a:r>
              <a:r>
                <a:rPr lang="en-US" altLang="en-US" sz="4000"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2400" dirty="0"/>
                <a:t>(1.96)(7.08) = 5.24</a:t>
              </a:r>
            </a:p>
          </p:txBody>
        </p:sp>
        <p:grpSp>
          <p:nvGrpSpPr>
            <p:cNvPr id="24591" name="Group 9"/>
            <p:cNvGrpSpPr>
              <a:grpSpLocks/>
            </p:cNvGrpSpPr>
            <p:nvPr/>
          </p:nvGrpSpPr>
          <p:grpSpPr bwMode="auto">
            <a:xfrm>
              <a:off x="2602" y="1969"/>
              <a:ext cx="439" cy="327"/>
              <a:chOff x="2412" y="1957"/>
              <a:chExt cx="439" cy="327"/>
            </a:xfrm>
          </p:grpSpPr>
          <p:grpSp>
            <p:nvGrpSpPr>
              <p:cNvPr id="24600" name="Group 10"/>
              <p:cNvGrpSpPr>
                <a:grpSpLocks/>
              </p:cNvGrpSpPr>
              <p:nvPr/>
            </p:nvGrpSpPr>
            <p:grpSpPr bwMode="auto">
              <a:xfrm>
                <a:off x="2412" y="2016"/>
                <a:ext cx="439" cy="248"/>
                <a:chOff x="2412" y="2016"/>
                <a:chExt cx="439" cy="248"/>
              </a:xfrm>
            </p:grpSpPr>
            <p:sp>
              <p:nvSpPr>
                <p:cNvPr id="24603" name="Line 11"/>
                <p:cNvSpPr>
                  <a:spLocks noChangeShapeType="1"/>
                </p:cNvSpPr>
                <p:nvPr/>
              </p:nvSpPr>
              <p:spPr bwMode="auto">
                <a:xfrm flipV="1">
                  <a:off x="2412"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4" name="Line 12"/>
                <p:cNvSpPr>
                  <a:spLocks noChangeShapeType="1"/>
                </p:cNvSpPr>
                <p:nvPr/>
              </p:nvSpPr>
              <p:spPr bwMode="auto">
                <a:xfrm>
                  <a:off x="2475"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5" name="Line 13"/>
                <p:cNvSpPr>
                  <a:spLocks noChangeShapeType="1"/>
                </p:cNvSpPr>
                <p:nvPr/>
              </p:nvSpPr>
              <p:spPr bwMode="auto">
                <a:xfrm flipV="1">
                  <a:off x="2526"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6" name="Line 14"/>
                <p:cNvSpPr>
                  <a:spLocks noChangeShapeType="1"/>
                </p:cNvSpPr>
                <p:nvPr/>
              </p:nvSpPr>
              <p:spPr bwMode="auto">
                <a:xfrm>
                  <a:off x="2573"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601" name="Text Box 15"/>
              <p:cNvSpPr txBox="1">
                <a:spLocks noChangeArrowheads="1"/>
              </p:cNvSpPr>
              <p:nvPr/>
            </p:nvSpPr>
            <p:spPr bwMode="auto">
              <a:xfrm>
                <a:off x="2566" y="1993"/>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i="1" dirty="0">
                    <a:solidFill>
                      <a:schemeClr val="hlink"/>
                    </a:solidFill>
                  </a:rPr>
                  <a:t>n</a:t>
                </a:r>
                <a:endParaRPr lang="en-US" altLang="en-US" sz="2400" dirty="0"/>
              </a:p>
            </p:txBody>
          </p:sp>
          <p:sp>
            <p:nvSpPr>
              <p:cNvPr id="24602" name="Line 16"/>
              <p:cNvSpPr>
                <a:spLocks noChangeShapeType="1"/>
              </p:cNvSpPr>
              <p:nvPr/>
            </p:nvSpPr>
            <p:spPr bwMode="auto">
              <a:xfrm flipH="1" flipV="1">
                <a:off x="2571" y="1957"/>
                <a:ext cx="245" cy="1"/>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grpSp>
          <p:nvGrpSpPr>
            <p:cNvPr id="24592" name="Group 17"/>
            <p:cNvGrpSpPr>
              <a:grpSpLocks/>
            </p:cNvGrpSpPr>
            <p:nvPr/>
          </p:nvGrpSpPr>
          <p:grpSpPr bwMode="auto">
            <a:xfrm>
              <a:off x="4122" y="1969"/>
              <a:ext cx="521" cy="368"/>
              <a:chOff x="3895" y="1957"/>
              <a:chExt cx="521" cy="368"/>
            </a:xfrm>
          </p:grpSpPr>
          <p:sp>
            <p:nvSpPr>
              <p:cNvPr id="24593" name="Line 18"/>
              <p:cNvSpPr>
                <a:spLocks noChangeShapeType="1"/>
              </p:cNvSpPr>
              <p:nvPr/>
            </p:nvSpPr>
            <p:spPr bwMode="auto">
              <a:xfrm>
                <a:off x="3932" y="1957"/>
                <a:ext cx="484" cy="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nvGrpSpPr>
              <p:cNvPr id="24594" name="Group 19"/>
              <p:cNvGrpSpPr>
                <a:grpSpLocks/>
              </p:cNvGrpSpPr>
              <p:nvPr/>
            </p:nvGrpSpPr>
            <p:grpSpPr bwMode="auto">
              <a:xfrm>
                <a:off x="3895" y="2001"/>
                <a:ext cx="428" cy="247"/>
                <a:chOff x="2511" y="2016"/>
                <a:chExt cx="428" cy="248"/>
              </a:xfrm>
            </p:grpSpPr>
            <p:sp>
              <p:nvSpPr>
                <p:cNvPr id="24596" name="Line 20"/>
                <p:cNvSpPr>
                  <a:spLocks noChangeShapeType="1"/>
                </p:cNvSpPr>
                <p:nvPr/>
              </p:nvSpPr>
              <p:spPr bwMode="auto">
                <a:xfrm flipV="1">
                  <a:off x="2511"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7" name="Line 21"/>
                <p:cNvSpPr>
                  <a:spLocks noChangeShapeType="1"/>
                </p:cNvSpPr>
                <p:nvPr/>
              </p:nvSpPr>
              <p:spPr bwMode="auto">
                <a:xfrm>
                  <a:off x="2572" y="2113"/>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8" name="Line 22"/>
                <p:cNvSpPr>
                  <a:spLocks noChangeShapeType="1"/>
                </p:cNvSpPr>
                <p:nvPr/>
              </p:nvSpPr>
              <p:spPr bwMode="auto">
                <a:xfrm flipV="1">
                  <a:off x="2614" y="2016"/>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9" name="Line 23"/>
                <p:cNvSpPr>
                  <a:spLocks noChangeShapeType="1"/>
                </p:cNvSpPr>
                <p:nvPr/>
              </p:nvSpPr>
              <p:spPr bwMode="auto">
                <a:xfrm>
                  <a:off x="2661" y="2025"/>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595" name="Text Box 24"/>
              <p:cNvSpPr txBox="1">
                <a:spLocks noChangeArrowheads="1"/>
              </p:cNvSpPr>
              <p:nvPr/>
            </p:nvSpPr>
            <p:spPr bwMode="auto">
              <a:xfrm>
                <a:off x="4087" y="203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dirty="0"/>
                  <a:t>7</a:t>
                </a:r>
              </a:p>
            </p:txBody>
          </p:sp>
        </p:grpSp>
      </p:grpSp>
      <p:sp>
        <p:nvSpPr>
          <p:cNvPr id="550937" name="Rectangle 25"/>
          <p:cNvSpPr>
            <a:spLocks noChangeArrowheads="1"/>
          </p:cNvSpPr>
          <p:nvPr/>
        </p:nvSpPr>
        <p:spPr bwMode="auto">
          <a:xfrm>
            <a:off x="3480133" y="4342330"/>
            <a:ext cx="4007509" cy="153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2000" dirty="0"/>
              <a:t>29.86 – 5.24  &lt; </a:t>
            </a:r>
            <a:r>
              <a:rPr lang="en-US" altLang="en-US" sz="2400" i="1" dirty="0">
                <a:latin typeface="Times New Roman" pitchFamily="18" charset="0"/>
              </a:rPr>
              <a:t>µ</a:t>
            </a:r>
            <a:r>
              <a:rPr lang="en-US" altLang="en-US" sz="2000" dirty="0"/>
              <a:t> &lt;</a:t>
            </a:r>
            <a:r>
              <a:rPr lang="en-US" altLang="en-US" sz="4000" dirty="0">
                <a:solidFill>
                  <a:schemeClr val="tx2"/>
                </a:solidFill>
              </a:rPr>
              <a:t> </a:t>
            </a:r>
            <a:r>
              <a:rPr lang="en-US" altLang="en-US" sz="2000" dirty="0"/>
              <a:t>29.86</a:t>
            </a:r>
            <a:r>
              <a:rPr lang="en-US" altLang="en-US" sz="2000" dirty="0">
                <a:solidFill>
                  <a:schemeClr val="tx2"/>
                </a:solidFill>
              </a:rPr>
              <a:t> </a:t>
            </a:r>
            <a:r>
              <a:rPr lang="en-US" altLang="en-US" sz="2000" dirty="0"/>
              <a:t>+ 5.24 </a:t>
            </a:r>
          </a:p>
          <a:p>
            <a:pPr algn="ctr">
              <a:lnSpc>
                <a:spcPct val="90000"/>
              </a:lnSpc>
            </a:pPr>
            <a:r>
              <a:rPr lang="en-US" altLang="en-US" sz="3200" dirty="0"/>
              <a:t>24.62 &lt; </a:t>
            </a:r>
            <a:r>
              <a:rPr lang="en-US" altLang="en-US" sz="3200" i="1" dirty="0">
                <a:sym typeface="Symbol" pitchFamily="18" charset="2"/>
              </a:rPr>
              <a:t></a:t>
            </a:r>
            <a:r>
              <a:rPr lang="en-US" altLang="en-US" sz="3200" dirty="0">
                <a:sym typeface="Symbol" pitchFamily="18" charset="2"/>
              </a:rPr>
              <a:t> &lt; 35.10</a:t>
            </a:r>
          </a:p>
          <a:p>
            <a:pPr algn="ctr">
              <a:lnSpc>
                <a:spcPct val="90000"/>
              </a:lnSpc>
            </a:pPr>
            <a:endParaRPr lang="en-US" altLang="en-US" sz="3200" dirty="0">
              <a:sym typeface="Symbol" pitchFamily="18" charset="2"/>
            </a:endParaRPr>
          </a:p>
        </p:txBody>
      </p:sp>
      <p:sp>
        <p:nvSpPr>
          <p:cNvPr id="550938" name="Rectangle 26"/>
          <p:cNvSpPr>
            <a:spLocks noChangeArrowheads="1"/>
          </p:cNvSpPr>
          <p:nvPr/>
        </p:nvSpPr>
        <p:spPr bwMode="auto">
          <a:xfrm>
            <a:off x="63705" y="5437460"/>
            <a:ext cx="8757439"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000" dirty="0"/>
              <a:t>We are 95% confident that the mean age of Beach Comber patrons at 7pm is contained in the interval (24.62 years, 35.10 years).</a:t>
            </a:r>
          </a:p>
        </p:txBody>
      </p:sp>
      <p:grpSp>
        <p:nvGrpSpPr>
          <p:cNvPr id="7" name="Group 27"/>
          <p:cNvGrpSpPr>
            <a:grpSpLocks/>
          </p:cNvGrpSpPr>
          <p:nvPr/>
        </p:nvGrpSpPr>
        <p:grpSpPr bwMode="auto">
          <a:xfrm>
            <a:off x="2885205" y="2924533"/>
            <a:ext cx="4811715" cy="584200"/>
            <a:chOff x="1802" y="2523"/>
            <a:chExt cx="3031" cy="368"/>
          </a:xfrm>
        </p:grpSpPr>
        <p:sp>
          <p:nvSpPr>
            <p:cNvPr id="24587" name="Text Box 28"/>
            <p:cNvSpPr txBox="1">
              <a:spLocks noChangeArrowheads="1"/>
            </p:cNvSpPr>
            <p:nvPr/>
          </p:nvSpPr>
          <p:spPr bwMode="auto">
            <a:xfrm>
              <a:off x="1802" y="2523"/>
              <a:ext cx="303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3200" i="1" dirty="0">
                  <a:solidFill>
                    <a:schemeClr val="hlink"/>
                  </a:solidFill>
                </a:rPr>
                <a:t>x</a:t>
              </a:r>
              <a:r>
                <a:rPr lang="en-US" altLang="en-US" sz="3200" dirty="0">
                  <a:solidFill>
                    <a:schemeClr val="hlink"/>
                  </a:solidFill>
                </a:rPr>
                <a:t> – </a:t>
              </a:r>
              <a:r>
                <a:rPr lang="en-US" altLang="en-US" sz="3200" i="1" dirty="0">
                  <a:solidFill>
                    <a:schemeClr val="hlink"/>
                  </a:solidFill>
                </a:rPr>
                <a:t>E</a:t>
              </a:r>
              <a:r>
                <a:rPr lang="en-US" altLang="en-US" sz="3200" dirty="0">
                  <a:solidFill>
                    <a:schemeClr val="hlink"/>
                  </a:solidFill>
                </a:rPr>
                <a:t> &lt; </a:t>
              </a:r>
              <a:r>
                <a:rPr lang="en-US" altLang="en-US" sz="3200" i="1" dirty="0">
                  <a:solidFill>
                    <a:schemeClr val="hlink"/>
                  </a:solidFill>
                </a:rPr>
                <a:t>µ</a:t>
              </a:r>
              <a:r>
                <a:rPr lang="en-US" altLang="en-US" sz="3200" dirty="0">
                  <a:solidFill>
                    <a:schemeClr val="hlink"/>
                  </a:solidFill>
                </a:rPr>
                <a:t> &lt; </a:t>
              </a:r>
              <a:r>
                <a:rPr lang="en-US" altLang="en-US" sz="3200" i="1" dirty="0">
                  <a:solidFill>
                    <a:schemeClr val="hlink"/>
                  </a:solidFill>
                </a:rPr>
                <a:t>x</a:t>
              </a:r>
              <a:r>
                <a:rPr lang="en-US" altLang="en-US" sz="3200" dirty="0">
                  <a:solidFill>
                    <a:schemeClr val="hlink"/>
                  </a:solidFill>
                </a:rPr>
                <a:t> + </a:t>
              </a:r>
              <a:r>
                <a:rPr lang="en-US" altLang="en-US" sz="3200" i="1" dirty="0">
                  <a:solidFill>
                    <a:schemeClr val="hlink"/>
                  </a:solidFill>
                </a:rPr>
                <a:t>E, where </a:t>
              </a:r>
              <a:endParaRPr lang="en-US" altLang="en-US" sz="3200" dirty="0"/>
            </a:p>
          </p:txBody>
        </p:sp>
        <p:sp>
          <p:nvSpPr>
            <p:cNvPr id="24588" name="Line 29"/>
            <p:cNvSpPr>
              <a:spLocks noChangeShapeType="1"/>
            </p:cNvSpPr>
            <p:nvPr/>
          </p:nvSpPr>
          <p:spPr bwMode="auto">
            <a:xfrm flipH="1">
              <a:off x="1876" y="2603"/>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89" name="Line 30"/>
            <p:cNvSpPr>
              <a:spLocks noChangeShapeType="1"/>
            </p:cNvSpPr>
            <p:nvPr/>
          </p:nvSpPr>
          <p:spPr bwMode="auto">
            <a:xfrm flipH="1">
              <a:off x="3183" y="258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585" name="Line 31"/>
          <p:cNvSpPr>
            <a:spLocks noChangeShapeType="1"/>
          </p:cNvSpPr>
          <p:nvPr/>
        </p:nvSpPr>
        <p:spPr bwMode="auto">
          <a:xfrm>
            <a:off x="161870" y="283006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 name="TextBox 2"/>
          <p:cNvSpPr txBox="1"/>
          <p:nvPr/>
        </p:nvSpPr>
        <p:spPr>
          <a:xfrm>
            <a:off x="7358287" y="3824753"/>
            <a:ext cx="1682805" cy="1477328"/>
          </a:xfrm>
          <a:prstGeom prst="rect">
            <a:avLst/>
          </a:prstGeom>
          <a:noFill/>
        </p:spPr>
        <p:txBody>
          <a:bodyPr wrap="square" rtlCol="0">
            <a:spAutoFit/>
          </a:bodyPr>
          <a:lstStyle/>
          <a:p>
            <a:pPr algn="ctr"/>
            <a:r>
              <a:rPr lang="en-US" dirty="0">
                <a:solidFill>
                  <a:srgbClr val="FF0000"/>
                </a:solidFill>
              </a:rPr>
              <a:t>IMPORTANT:  These are the </a:t>
            </a:r>
            <a:r>
              <a:rPr lang="en-US" b="1" i="1" dirty="0">
                <a:solidFill>
                  <a:srgbClr val="FF0000"/>
                </a:solidFill>
              </a:rPr>
              <a:t>plausible </a:t>
            </a:r>
            <a:r>
              <a:rPr lang="en-US" dirty="0">
                <a:solidFill>
                  <a:srgbClr val="FF0000"/>
                </a:solidFill>
              </a:rPr>
              <a:t>values of the mean given the data!</a:t>
            </a:r>
          </a:p>
        </p:txBody>
      </p:sp>
      <mc:AlternateContent xmlns:mc="http://schemas.openxmlformats.org/markup-compatibility/2006" xmlns:a14="http://schemas.microsoft.com/office/drawing/2010/main">
        <mc:Choice Requires="a14">
          <p:sp>
            <p:nvSpPr>
              <p:cNvPr id="4" name="TextBox 3"/>
              <p:cNvSpPr txBox="1"/>
              <p:nvPr/>
            </p:nvSpPr>
            <p:spPr>
              <a:xfrm>
                <a:off x="374047" y="3385135"/>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74047" y="3385135"/>
                <a:ext cx="246862" cy="369332"/>
              </a:xfrm>
              <a:prstGeom prst="rect">
                <a:avLst/>
              </a:prstGeom>
              <a:blipFill rotWithShape="0">
                <a:blip r:embed="rId4"/>
                <a:stretch>
                  <a:fillRect l="-17073" r="-29268"/>
                </a:stretch>
              </a:blipFill>
            </p:spPr>
            <p:txBody>
              <a:bodyPr/>
              <a:lstStyle/>
              <a:p>
                <a:r>
                  <a:rPr lang="en-US">
                    <a:noFill/>
                  </a:rPr>
                  <a:t> </a:t>
                </a:r>
              </a:p>
            </p:txBody>
          </p:sp>
        </mc:Fallback>
      </mc:AlternateContent>
    </p:spTree>
    <p:extLst>
      <p:ext uri="{BB962C8B-B14F-4D97-AF65-F5344CB8AC3E}">
        <p14:creationId xmlns:p14="http://schemas.microsoft.com/office/powerpoint/2010/main" val="1504166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0918">
                                            <p:txEl>
                                              <p:pRg st="0" end="0"/>
                                            </p:txEl>
                                          </p:spTgt>
                                        </p:tgtEl>
                                        <p:attrNameLst>
                                          <p:attrName>style.visibility</p:attrName>
                                        </p:attrNameLst>
                                      </p:cBhvr>
                                      <p:to>
                                        <p:strVal val="visible"/>
                                      </p:to>
                                    </p:set>
                                    <p:anim calcmode="lin" valueType="num">
                                      <p:cBhvr additive="base">
                                        <p:cTn id="7" dur="500" fill="hold"/>
                                        <p:tgtEl>
                                          <p:spTgt spid="5509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09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0918">
                                            <p:txEl>
                                              <p:pRg st="1" end="1"/>
                                            </p:txEl>
                                          </p:spTgt>
                                        </p:tgtEl>
                                        <p:attrNameLst>
                                          <p:attrName>style.visibility</p:attrName>
                                        </p:attrNameLst>
                                      </p:cBhvr>
                                      <p:to>
                                        <p:strVal val="visible"/>
                                      </p:to>
                                    </p:set>
                                    <p:anim calcmode="lin" valueType="num">
                                      <p:cBhvr additive="base">
                                        <p:cTn id="11" dur="500" fill="hold"/>
                                        <p:tgtEl>
                                          <p:spTgt spid="5509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0918">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 presetClass="entr" presetSubtype="4" fill="hold" nodeType="withEffect">
                                  <p:stCondLst>
                                    <p:cond delay="0"/>
                                  </p:stCondLst>
                                  <p:childTnLst>
                                    <p:set>
                                      <p:cBhvr>
                                        <p:cTn id="17" dur="1" fill="hold">
                                          <p:stCondLst>
                                            <p:cond delay="0"/>
                                          </p:stCondLst>
                                        </p:cTn>
                                        <p:tgtEl>
                                          <p:spTgt spid="550918">
                                            <p:txEl>
                                              <p:pRg st="2" end="2"/>
                                            </p:txEl>
                                          </p:spTgt>
                                        </p:tgtEl>
                                        <p:attrNameLst>
                                          <p:attrName>style.visibility</p:attrName>
                                        </p:attrNameLst>
                                      </p:cBhvr>
                                      <p:to>
                                        <p:strVal val="visible"/>
                                      </p:to>
                                    </p:set>
                                    <p:anim calcmode="lin" valueType="num">
                                      <p:cBhvr additive="base">
                                        <p:cTn id="18" dur="500" fill="hold"/>
                                        <p:tgtEl>
                                          <p:spTgt spid="550918">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509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50918">
                                            <p:txEl>
                                              <p:pRg st="3" end="3"/>
                                            </p:txEl>
                                          </p:spTgt>
                                        </p:tgtEl>
                                        <p:attrNameLst>
                                          <p:attrName>style.visibility</p:attrName>
                                        </p:attrNameLst>
                                      </p:cBhvr>
                                      <p:to>
                                        <p:strVal val="visible"/>
                                      </p:to>
                                    </p:set>
                                    <p:anim calcmode="lin" valueType="num">
                                      <p:cBhvr additive="base">
                                        <p:cTn id="24" dur="500" fill="hold"/>
                                        <p:tgtEl>
                                          <p:spTgt spid="550918">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50918">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50918">
                                            <p:txEl>
                                              <p:pRg st="4" end="4"/>
                                            </p:txEl>
                                          </p:spTgt>
                                        </p:tgtEl>
                                        <p:attrNameLst>
                                          <p:attrName>style.visibility</p:attrName>
                                        </p:attrNameLst>
                                      </p:cBhvr>
                                      <p:to>
                                        <p:strVal val="visible"/>
                                      </p:to>
                                    </p:set>
                                    <p:anim calcmode="lin" valueType="num">
                                      <p:cBhvr additive="base">
                                        <p:cTn id="28" dur="500" fill="hold"/>
                                        <p:tgtEl>
                                          <p:spTgt spid="550918">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50918">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50918">
                                            <p:txEl>
                                              <p:pRg st="5" end="5"/>
                                            </p:txEl>
                                          </p:spTgt>
                                        </p:tgtEl>
                                        <p:attrNameLst>
                                          <p:attrName>style.visibility</p:attrName>
                                        </p:attrNameLst>
                                      </p:cBhvr>
                                      <p:to>
                                        <p:strVal val="visible"/>
                                      </p:to>
                                    </p:set>
                                    <p:anim calcmode="lin" valueType="num">
                                      <p:cBhvr additive="base">
                                        <p:cTn id="32" dur="500" fill="hold"/>
                                        <p:tgtEl>
                                          <p:spTgt spid="550918">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09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50937"/>
                                        </p:tgtEl>
                                        <p:attrNameLst>
                                          <p:attrName>style.visibility</p:attrName>
                                        </p:attrNameLst>
                                      </p:cBhvr>
                                      <p:to>
                                        <p:strVal val="visible"/>
                                      </p:to>
                                    </p:set>
                                    <p:anim calcmode="lin" valueType="num">
                                      <p:cBhvr additive="base">
                                        <p:cTn id="50" dur="500" fill="hold"/>
                                        <p:tgtEl>
                                          <p:spTgt spid="550937"/>
                                        </p:tgtEl>
                                        <p:attrNameLst>
                                          <p:attrName>ppt_x</p:attrName>
                                        </p:attrNameLst>
                                      </p:cBhvr>
                                      <p:tavLst>
                                        <p:tav tm="0">
                                          <p:val>
                                            <p:strVal val="#ppt_x"/>
                                          </p:val>
                                        </p:tav>
                                        <p:tav tm="100000">
                                          <p:val>
                                            <p:strVal val="#ppt_x"/>
                                          </p:val>
                                        </p:tav>
                                      </p:tavLst>
                                    </p:anim>
                                    <p:anim calcmode="lin" valueType="num">
                                      <p:cBhvr additive="base">
                                        <p:cTn id="51" dur="500" fill="hold"/>
                                        <p:tgtEl>
                                          <p:spTgt spid="550937"/>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50938"/>
                                        </p:tgtEl>
                                        <p:attrNameLst>
                                          <p:attrName>style.visibility</p:attrName>
                                        </p:attrNameLst>
                                      </p:cBhvr>
                                      <p:to>
                                        <p:strVal val="visible"/>
                                      </p:to>
                                    </p:set>
                                    <p:anim calcmode="lin" valueType="num">
                                      <p:cBhvr additive="base">
                                        <p:cTn id="56" dur="500" fill="hold"/>
                                        <p:tgtEl>
                                          <p:spTgt spid="550938"/>
                                        </p:tgtEl>
                                        <p:attrNameLst>
                                          <p:attrName>ppt_x</p:attrName>
                                        </p:attrNameLst>
                                      </p:cBhvr>
                                      <p:tavLst>
                                        <p:tav tm="0">
                                          <p:val>
                                            <p:strVal val="#ppt_x"/>
                                          </p:val>
                                        </p:tav>
                                        <p:tav tm="100000">
                                          <p:val>
                                            <p:strVal val="#ppt_x"/>
                                          </p:val>
                                        </p:tav>
                                      </p:tavLst>
                                    </p:anim>
                                    <p:anim calcmode="lin" valueType="num">
                                      <p:cBhvr additive="base">
                                        <p:cTn id="57" dur="500" fill="hold"/>
                                        <p:tgtEl>
                                          <p:spTgt spid="55093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37" grpId="0"/>
      <p:bldP spid="550938" grpId="0"/>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929" y="-105275"/>
            <a:ext cx="7543800" cy="707488"/>
          </a:xfrm>
        </p:spPr>
        <p:txBody>
          <a:bodyPr>
            <a:normAutofit fontScale="90000"/>
          </a:bodyPr>
          <a:lstStyle/>
          <a:p>
            <a:r>
              <a:rPr lang="en-US" dirty="0"/>
              <a:t>Comparison of </a:t>
            </a:r>
            <a:r>
              <a:rPr lang="en-US" b="1" dirty="0">
                <a:solidFill>
                  <a:srgbClr val="FF0000"/>
                </a:solidFill>
              </a:rPr>
              <a:t>z</a:t>
            </a:r>
            <a:r>
              <a:rPr lang="en-US" dirty="0"/>
              <a:t> to </a:t>
            </a:r>
            <a:r>
              <a:rPr lang="en-US" b="1" dirty="0">
                <a:solidFill>
                  <a:srgbClr val="00B0F0"/>
                </a:solidFill>
              </a:rPr>
              <a:t>t</a:t>
            </a:r>
          </a:p>
        </p:txBody>
      </p:sp>
      <p:sp>
        <p:nvSpPr>
          <p:cNvPr id="4" name="Rectangle 6"/>
          <p:cNvSpPr>
            <a:spLocks noChangeArrowheads="1"/>
          </p:cNvSpPr>
          <p:nvPr/>
        </p:nvSpPr>
        <p:spPr bwMode="auto">
          <a:xfrm>
            <a:off x="318837" y="770558"/>
            <a:ext cx="2438400" cy="2438400"/>
          </a:xfrm>
          <a:prstGeom prst="rect">
            <a:avLst/>
          </a:prstGeom>
          <a:solidFill>
            <a:schemeClr val="bg1"/>
          </a:solidFill>
          <a:ln>
            <a:noFill/>
          </a:ln>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 </a:t>
            </a:r>
            <a:r>
              <a:rPr lang="en-US" altLang="en-US" sz="2000" dirty="0">
                <a:solidFill>
                  <a:schemeClr val="tx2"/>
                </a:solidFill>
              </a:rPr>
              <a:t>  = 29.86</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σ</a:t>
            </a:r>
            <a:r>
              <a:rPr lang="en-US" altLang="en-US" sz="2000" dirty="0">
                <a:solidFill>
                  <a:schemeClr val="tx2"/>
                </a:solidFill>
              </a:rPr>
              <a:t> =   7.08</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latin typeface="Symbol" pitchFamily="18" charset="2"/>
              </a:rPr>
              <a:t></a:t>
            </a:r>
            <a:r>
              <a:rPr lang="en-US" altLang="en-US" sz="20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2000" i="1" dirty="0">
                <a:solidFill>
                  <a:schemeClr val="tx2"/>
                </a:solidFill>
                <a:latin typeface="Symbol" pitchFamily="18" charset="2"/>
              </a:rPr>
              <a:t></a:t>
            </a:r>
            <a:r>
              <a:rPr lang="en-US" altLang="en-US" sz="2000" dirty="0">
                <a:solidFill>
                  <a:schemeClr val="tx2"/>
                </a:solidFill>
              </a:rPr>
              <a:t>/</a:t>
            </a:r>
            <a:r>
              <a:rPr lang="en-US" altLang="en-US" sz="2000" i="1" dirty="0">
                <a:solidFill>
                  <a:schemeClr val="tx2"/>
                </a:solidFill>
              </a:rPr>
              <a:t>2</a:t>
            </a:r>
            <a:r>
              <a:rPr lang="en-US" altLang="en-US" sz="20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z</a:t>
            </a:r>
            <a:r>
              <a:rPr lang="en-US" altLang="en-US" sz="2000" i="1" baseline="-25000" dirty="0">
                <a:solidFill>
                  <a:schemeClr val="tx2"/>
                </a:solidFill>
                <a:latin typeface="Symbol" pitchFamily="18" charset="2"/>
              </a:rPr>
              <a:t></a:t>
            </a:r>
            <a:r>
              <a:rPr lang="en-US" altLang="en-US" sz="2000" baseline="-25000" dirty="0">
                <a:solidFill>
                  <a:schemeClr val="tx2"/>
                </a:solidFill>
              </a:rPr>
              <a:t>/</a:t>
            </a:r>
            <a:r>
              <a:rPr lang="en-US" altLang="en-US" sz="2000" i="1" baseline="-25000" dirty="0">
                <a:solidFill>
                  <a:schemeClr val="tx2"/>
                </a:solidFill>
              </a:rPr>
              <a:t>2</a:t>
            </a:r>
            <a:r>
              <a:rPr lang="en-US" altLang="en-US" sz="2000" dirty="0">
                <a:solidFill>
                  <a:schemeClr val="tx2"/>
                </a:solidFill>
              </a:rPr>
              <a:t> = 1.96</a:t>
            </a:r>
          </a:p>
          <a:p>
            <a:pPr eaLnBrk="1" hangingPunct="1">
              <a:lnSpc>
                <a:spcPct val="90000"/>
              </a:lnSpc>
              <a:spcBef>
                <a:spcPct val="30000"/>
              </a:spcBef>
              <a:buClr>
                <a:schemeClr val="accent2"/>
              </a:buClr>
              <a:buFont typeface="Wingdings" pitchFamily="2" charset="2"/>
              <a:buNone/>
            </a:pPr>
            <a:endParaRPr lang="en-US" altLang="en-US" sz="2000" dirty="0">
              <a:solidFill>
                <a:schemeClr val="tx2"/>
              </a:solidFill>
            </a:endParaRPr>
          </a:p>
        </p:txBody>
      </p:sp>
      <p:grpSp>
        <p:nvGrpSpPr>
          <p:cNvPr id="5" name="Group 7"/>
          <p:cNvGrpSpPr>
            <a:grpSpLocks/>
          </p:cNvGrpSpPr>
          <p:nvPr/>
        </p:nvGrpSpPr>
        <p:grpSpPr bwMode="auto">
          <a:xfrm>
            <a:off x="2477837" y="464383"/>
            <a:ext cx="5003801" cy="1189038"/>
            <a:chOff x="1646" y="1568"/>
            <a:chExt cx="3152" cy="749"/>
          </a:xfrm>
        </p:grpSpPr>
        <p:sp>
          <p:nvSpPr>
            <p:cNvPr id="6" name="Rectangle 8"/>
            <p:cNvSpPr>
              <a:spLocks noChangeArrowheads="1"/>
            </p:cNvSpPr>
            <p:nvPr/>
          </p:nvSpPr>
          <p:spPr bwMode="auto">
            <a:xfrm>
              <a:off x="1646" y="1568"/>
              <a:ext cx="3152"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3200" i="1" dirty="0">
                  <a:solidFill>
                    <a:schemeClr val="hlink"/>
                  </a:solidFill>
                </a:rPr>
                <a:t>E</a:t>
              </a:r>
              <a:r>
                <a:rPr lang="en-US" altLang="en-US" sz="3600" i="1" dirty="0">
                  <a:solidFill>
                    <a:schemeClr val="hlink"/>
                  </a:solidFill>
                </a:rPr>
                <a:t> </a:t>
              </a:r>
              <a:r>
                <a:rPr lang="en-US" altLang="en-US" sz="3200" dirty="0">
                  <a:solidFill>
                    <a:schemeClr val="hlink"/>
                  </a:solidFill>
                </a:rPr>
                <a:t>=</a:t>
              </a:r>
              <a:r>
                <a:rPr lang="en-US" altLang="en-US" sz="3600" dirty="0">
                  <a:solidFill>
                    <a:schemeClr val="hlink"/>
                  </a:solidFill>
                </a:rPr>
                <a:t> </a:t>
              </a:r>
              <a:r>
                <a:rPr lang="en-US" altLang="en-US" sz="3200" i="1" dirty="0">
                  <a:solidFill>
                    <a:srgbClr val="FF0000"/>
                  </a:solidFill>
                </a:rPr>
                <a:t>z</a:t>
              </a:r>
              <a:r>
                <a:rPr lang="en-US" altLang="en-US" sz="2800" i="1" baseline="-25000" dirty="0">
                  <a:solidFill>
                    <a:srgbClr val="FF0000"/>
                  </a:solidFill>
                  <a:latin typeface="Symbol" pitchFamily="18" charset="2"/>
                </a:rPr>
                <a:t></a:t>
              </a:r>
              <a:r>
                <a:rPr lang="en-US" altLang="en-US" sz="2800" baseline="-25000" dirty="0">
                  <a:solidFill>
                    <a:srgbClr val="FF0000"/>
                  </a:solidFill>
                  <a:latin typeface="Symbol" pitchFamily="18" charset="2"/>
                </a:rPr>
                <a:t></a:t>
              </a:r>
              <a:r>
                <a:rPr lang="en-US" altLang="en-US" sz="2400" baseline="-25000" dirty="0">
                  <a:solidFill>
                    <a:srgbClr val="FF0000"/>
                  </a:solidFill>
                </a:rPr>
                <a:t>2  </a:t>
              </a:r>
              <a:r>
                <a:rPr lang="en-US" altLang="en-US" sz="3200" i="1" dirty="0">
                  <a:solidFill>
                    <a:schemeClr val="hlink"/>
                  </a:solidFill>
                </a:rPr>
                <a:t>σ</a:t>
              </a:r>
              <a:r>
                <a:rPr lang="en-US" altLang="en-US" sz="3600" dirty="0">
                  <a:solidFill>
                    <a:schemeClr val="hlink"/>
                  </a:solidFill>
                </a:rPr>
                <a:t>    </a:t>
              </a:r>
              <a:r>
                <a:rPr lang="en-US" altLang="en-US" sz="3200" dirty="0">
                  <a:solidFill>
                    <a:schemeClr val="hlink"/>
                  </a:solidFill>
                </a:rPr>
                <a:t>=</a:t>
              </a:r>
              <a:r>
                <a:rPr lang="en-US" altLang="en-US" sz="3600" dirty="0">
                  <a:solidFill>
                    <a:schemeClr val="hlink"/>
                  </a:solidFill>
                </a:rPr>
                <a:t> </a:t>
              </a:r>
              <a:r>
                <a:rPr lang="en-US" altLang="en-US" sz="2000" dirty="0"/>
                <a:t>(1.96)(7.08) = 5.24</a:t>
              </a:r>
            </a:p>
          </p:txBody>
        </p:sp>
        <p:grpSp>
          <p:nvGrpSpPr>
            <p:cNvPr id="7" name="Group 9"/>
            <p:cNvGrpSpPr>
              <a:grpSpLocks/>
            </p:cNvGrpSpPr>
            <p:nvPr/>
          </p:nvGrpSpPr>
          <p:grpSpPr bwMode="auto">
            <a:xfrm>
              <a:off x="2406" y="1970"/>
              <a:ext cx="568" cy="347"/>
              <a:chOff x="2216" y="1958"/>
              <a:chExt cx="568" cy="347"/>
            </a:xfrm>
          </p:grpSpPr>
          <p:grpSp>
            <p:nvGrpSpPr>
              <p:cNvPr id="16" name="Group 10"/>
              <p:cNvGrpSpPr>
                <a:grpSpLocks/>
              </p:cNvGrpSpPr>
              <p:nvPr/>
            </p:nvGrpSpPr>
            <p:grpSpPr bwMode="auto">
              <a:xfrm>
                <a:off x="2216" y="2016"/>
                <a:ext cx="414" cy="248"/>
                <a:chOff x="2216" y="2016"/>
                <a:chExt cx="414" cy="248"/>
              </a:xfrm>
            </p:grpSpPr>
            <p:sp>
              <p:nvSpPr>
                <p:cNvPr id="19" name="Line 11"/>
                <p:cNvSpPr>
                  <a:spLocks noChangeShapeType="1"/>
                </p:cNvSpPr>
                <p:nvPr/>
              </p:nvSpPr>
              <p:spPr bwMode="auto">
                <a:xfrm flipV="1">
                  <a:off x="2216"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20" name="Line 12"/>
                <p:cNvSpPr>
                  <a:spLocks noChangeShapeType="1"/>
                </p:cNvSpPr>
                <p:nvPr/>
              </p:nvSpPr>
              <p:spPr bwMode="auto">
                <a:xfrm>
                  <a:off x="2263"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21" name="Line 13"/>
                <p:cNvSpPr>
                  <a:spLocks noChangeShapeType="1"/>
                </p:cNvSpPr>
                <p:nvPr/>
              </p:nvSpPr>
              <p:spPr bwMode="auto">
                <a:xfrm flipV="1">
                  <a:off x="2305"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22" name="Line 14"/>
                <p:cNvSpPr>
                  <a:spLocks noChangeShapeType="1"/>
                </p:cNvSpPr>
                <p:nvPr/>
              </p:nvSpPr>
              <p:spPr bwMode="auto">
                <a:xfrm>
                  <a:off x="2352"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grpSp>
          <p:sp>
            <p:nvSpPr>
              <p:cNvPr id="17" name="Text Box 15"/>
              <p:cNvSpPr txBox="1">
                <a:spLocks noChangeArrowheads="1"/>
              </p:cNvSpPr>
              <p:nvPr/>
            </p:nvSpPr>
            <p:spPr bwMode="auto">
              <a:xfrm>
                <a:off x="2389" y="2053"/>
                <a:ext cx="2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000" i="1" dirty="0">
                    <a:solidFill>
                      <a:schemeClr val="hlink"/>
                    </a:solidFill>
                  </a:rPr>
                  <a:t>n</a:t>
                </a:r>
                <a:endParaRPr lang="en-US" altLang="en-US" sz="2000" dirty="0"/>
              </a:p>
            </p:txBody>
          </p:sp>
          <p:sp>
            <p:nvSpPr>
              <p:cNvPr id="18" name="Line 16"/>
              <p:cNvSpPr>
                <a:spLocks noChangeShapeType="1"/>
              </p:cNvSpPr>
              <p:nvPr/>
            </p:nvSpPr>
            <p:spPr bwMode="auto">
              <a:xfrm flipH="1">
                <a:off x="2352" y="1958"/>
                <a:ext cx="432"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grpSp>
        <p:grpSp>
          <p:nvGrpSpPr>
            <p:cNvPr id="8" name="Group 17"/>
            <p:cNvGrpSpPr>
              <a:grpSpLocks/>
            </p:cNvGrpSpPr>
            <p:nvPr/>
          </p:nvGrpSpPr>
          <p:grpSpPr bwMode="auto">
            <a:xfrm>
              <a:off x="3827" y="1970"/>
              <a:ext cx="414" cy="347"/>
              <a:chOff x="3600" y="1958"/>
              <a:chExt cx="414" cy="347"/>
            </a:xfrm>
          </p:grpSpPr>
          <p:sp>
            <p:nvSpPr>
              <p:cNvPr id="9" name="Line 18"/>
              <p:cNvSpPr>
                <a:spLocks noChangeShapeType="1"/>
              </p:cNvSpPr>
              <p:nvPr/>
            </p:nvSpPr>
            <p:spPr bwMode="auto">
              <a:xfrm>
                <a:off x="3606" y="1958"/>
                <a:ext cx="38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grpSp>
            <p:nvGrpSpPr>
              <p:cNvPr id="10" name="Group 19"/>
              <p:cNvGrpSpPr>
                <a:grpSpLocks/>
              </p:cNvGrpSpPr>
              <p:nvPr/>
            </p:nvGrpSpPr>
            <p:grpSpPr bwMode="auto">
              <a:xfrm>
                <a:off x="3600" y="2001"/>
                <a:ext cx="414" cy="247"/>
                <a:chOff x="2216" y="2016"/>
                <a:chExt cx="414" cy="248"/>
              </a:xfrm>
            </p:grpSpPr>
            <p:sp>
              <p:nvSpPr>
                <p:cNvPr id="12" name="Line 20"/>
                <p:cNvSpPr>
                  <a:spLocks noChangeShapeType="1"/>
                </p:cNvSpPr>
                <p:nvPr/>
              </p:nvSpPr>
              <p:spPr bwMode="auto">
                <a:xfrm flipV="1">
                  <a:off x="2216"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13" name="Line 21"/>
                <p:cNvSpPr>
                  <a:spLocks noChangeShapeType="1"/>
                </p:cNvSpPr>
                <p:nvPr/>
              </p:nvSpPr>
              <p:spPr bwMode="auto">
                <a:xfrm>
                  <a:off x="2263" y="2113"/>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14" name="Line 22"/>
                <p:cNvSpPr>
                  <a:spLocks noChangeShapeType="1"/>
                </p:cNvSpPr>
                <p:nvPr/>
              </p:nvSpPr>
              <p:spPr bwMode="auto">
                <a:xfrm flipV="1">
                  <a:off x="2305" y="2016"/>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15" name="Line 23"/>
                <p:cNvSpPr>
                  <a:spLocks noChangeShapeType="1"/>
                </p:cNvSpPr>
                <p:nvPr/>
              </p:nvSpPr>
              <p:spPr bwMode="auto">
                <a:xfrm>
                  <a:off x="2352" y="2025"/>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grpSp>
          <p:sp>
            <p:nvSpPr>
              <p:cNvPr id="11" name="Text Box 24"/>
              <p:cNvSpPr txBox="1">
                <a:spLocks noChangeArrowheads="1"/>
              </p:cNvSpPr>
              <p:nvPr/>
            </p:nvSpPr>
            <p:spPr bwMode="auto">
              <a:xfrm>
                <a:off x="3786" y="2053"/>
                <a:ext cx="2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000" dirty="0"/>
                  <a:t>7</a:t>
                </a:r>
              </a:p>
            </p:txBody>
          </p:sp>
        </p:grpSp>
      </p:grpSp>
      <p:sp>
        <p:nvSpPr>
          <p:cNvPr id="23" name="Rectangle 25"/>
          <p:cNvSpPr>
            <a:spLocks noChangeArrowheads="1"/>
          </p:cNvSpPr>
          <p:nvPr/>
        </p:nvSpPr>
        <p:spPr bwMode="auto">
          <a:xfrm>
            <a:off x="1817356" y="2253279"/>
            <a:ext cx="3619582" cy="13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1800" dirty="0"/>
              <a:t>29.86 – 5.24  &lt; </a:t>
            </a:r>
            <a:r>
              <a:rPr lang="en-US" altLang="en-US" sz="2000" i="1" dirty="0">
                <a:latin typeface="Times New Roman" pitchFamily="18" charset="0"/>
              </a:rPr>
              <a:t>µ</a:t>
            </a:r>
            <a:r>
              <a:rPr lang="en-US" altLang="en-US" sz="1800" dirty="0"/>
              <a:t> &lt;</a:t>
            </a:r>
            <a:r>
              <a:rPr lang="en-US" altLang="en-US" sz="3600" dirty="0">
                <a:solidFill>
                  <a:schemeClr val="tx2"/>
                </a:solidFill>
              </a:rPr>
              <a:t> </a:t>
            </a:r>
            <a:r>
              <a:rPr lang="en-US" altLang="en-US" sz="1800" dirty="0"/>
              <a:t>29.86</a:t>
            </a:r>
            <a:r>
              <a:rPr lang="en-US" altLang="en-US" sz="1800" dirty="0">
                <a:solidFill>
                  <a:schemeClr val="tx2"/>
                </a:solidFill>
              </a:rPr>
              <a:t> </a:t>
            </a:r>
            <a:r>
              <a:rPr lang="en-US" altLang="en-US" sz="1800" dirty="0"/>
              <a:t>+ 5.24 </a:t>
            </a:r>
          </a:p>
          <a:p>
            <a:pPr algn="ctr">
              <a:lnSpc>
                <a:spcPct val="90000"/>
              </a:lnSpc>
            </a:pPr>
            <a:r>
              <a:rPr lang="en-US" altLang="en-US" sz="2800" dirty="0">
                <a:solidFill>
                  <a:srgbClr val="FF0000"/>
                </a:solidFill>
              </a:rPr>
              <a:t>24.62</a:t>
            </a:r>
            <a:r>
              <a:rPr lang="en-US" altLang="en-US" sz="2800" dirty="0"/>
              <a:t> &lt; </a:t>
            </a:r>
            <a:r>
              <a:rPr lang="en-US" altLang="en-US" sz="2800" i="1" dirty="0">
                <a:sym typeface="Symbol" pitchFamily="18" charset="2"/>
              </a:rPr>
              <a:t></a:t>
            </a:r>
            <a:r>
              <a:rPr lang="en-US" altLang="en-US" sz="2800" dirty="0">
                <a:sym typeface="Symbol" pitchFamily="18" charset="2"/>
              </a:rPr>
              <a:t> &lt; </a:t>
            </a:r>
            <a:r>
              <a:rPr lang="en-US" altLang="en-US" sz="2800" dirty="0">
                <a:solidFill>
                  <a:srgbClr val="FF0000"/>
                </a:solidFill>
                <a:sym typeface="Symbol" pitchFamily="18" charset="2"/>
              </a:rPr>
              <a:t>35.10</a:t>
            </a:r>
          </a:p>
          <a:p>
            <a:pPr algn="ctr">
              <a:lnSpc>
                <a:spcPct val="90000"/>
              </a:lnSpc>
            </a:pPr>
            <a:endParaRPr lang="en-US" altLang="en-US" sz="2800" dirty="0">
              <a:sym typeface="Symbol" pitchFamily="18" charset="2"/>
            </a:endParaRPr>
          </a:p>
        </p:txBody>
      </p:sp>
      <p:sp>
        <p:nvSpPr>
          <p:cNvPr id="24" name="Rectangle 26"/>
          <p:cNvSpPr>
            <a:spLocks noChangeArrowheads="1"/>
          </p:cNvSpPr>
          <p:nvPr/>
        </p:nvSpPr>
        <p:spPr bwMode="auto">
          <a:xfrm>
            <a:off x="5307874" y="1645434"/>
            <a:ext cx="3653632" cy="1474763"/>
          </a:xfrm>
          <a:prstGeom prst="rect">
            <a:avLst/>
          </a:prstGeom>
          <a:solidFill>
            <a:schemeClr val="bg1"/>
          </a:solidFill>
          <a:ln>
            <a:noFill/>
          </a:ln>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000" dirty="0"/>
              <a:t>We are 95% confident that the mean age of Beach Comber patrons at 7pm is contained in the interval (24.62 years, 35.10 years).</a:t>
            </a:r>
          </a:p>
        </p:txBody>
      </p:sp>
      <p:grpSp>
        <p:nvGrpSpPr>
          <p:cNvPr id="25" name="Group 27"/>
          <p:cNvGrpSpPr>
            <a:grpSpLocks/>
          </p:cNvGrpSpPr>
          <p:nvPr/>
        </p:nvGrpSpPr>
        <p:grpSpPr bwMode="auto">
          <a:xfrm>
            <a:off x="2167599" y="1670944"/>
            <a:ext cx="2895600" cy="523876"/>
            <a:chOff x="2407" y="2531"/>
            <a:chExt cx="1824" cy="330"/>
          </a:xfrm>
        </p:grpSpPr>
        <p:sp>
          <p:nvSpPr>
            <p:cNvPr id="26" name="Text Box 28"/>
            <p:cNvSpPr txBox="1">
              <a:spLocks noChangeArrowheads="1"/>
            </p:cNvSpPr>
            <p:nvPr/>
          </p:nvSpPr>
          <p:spPr bwMode="auto">
            <a:xfrm>
              <a:off x="2407" y="2531"/>
              <a:ext cx="1824" cy="33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800" i="1" dirty="0">
                  <a:solidFill>
                    <a:schemeClr val="hlink"/>
                  </a:solidFill>
                </a:rPr>
                <a:t>x</a:t>
              </a:r>
              <a:r>
                <a:rPr lang="en-US" altLang="en-US" sz="2800" dirty="0">
                  <a:solidFill>
                    <a:schemeClr val="hlink"/>
                  </a:solidFill>
                </a:rPr>
                <a:t> – </a:t>
              </a:r>
              <a:r>
                <a:rPr lang="en-US" altLang="en-US" sz="2800" i="1" dirty="0">
                  <a:solidFill>
                    <a:schemeClr val="hlink"/>
                  </a:solidFill>
                </a:rPr>
                <a:t>E</a:t>
              </a:r>
              <a:r>
                <a:rPr lang="en-US" altLang="en-US" sz="2800" dirty="0">
                  <a:solidFill>
                    <a:schemeClr val="hlink"/>
                  </a:solidFill>
                </a:rPr>
                <a:t> &lt; </a:t>
              </a:r>
              <a:r>
                <a:rPr lang="en-US" altLang="en-US" sz="2800" i="1" dirty="0">
                  <a:solidFill>
                    <a:schemeClr val="hlink"/>
                  </a:solidFill>
                </a:rPr>
                <a:t>µ</a:t>
              </a:r>
              <a:r>
                <a:rPr lang="en-US" altLang="en-US" sz="2800" dirty="0">
                  <a:solidFill>
                    <a:schemeClr val="hlink"/>
                  </a:solidFill>
                </a:rPr>
                <a:t> &lt; </a:t>
              </a:r>
              <a:r>
                <a:rPr lang="en-US" altLang="en-US" sz="2800" i="1" dirty="0">
                  <a:solidFill>
                    <a:schemeClr val="hlink"/>
                  </a:solidFill>
                </a:rPr>
                <a:t>x</a:t>
              </a:r>
              <a:r>
                <a:rPr lang="en-US" altLang="en-US" sz="2800" dirty="0">
                  <a:solidFill>
                    <a:schemeClr val="hlink"/>
                  </a:solidFill>
                </a:rPr>
                <a:t> + </a:t>
              </a:r>
              <a:r>
                <a:rPr lang="en-US" altLang="en-US" sz="2800" i="1" dirty="0">
                  <a:solidFill>
                    <a:schemeClr val="hlink"/>
                  </a:solidFill>
                </a:rPr>
                <a:t>E</a:t>
              </a:r>
              <a:endParaRPr lang="en-US" altLang="en-US" sz="2800" dirty="0"/>
            </a:p>
          </p:txBody>
        </p:sp>
        <p:sp>
          <p:nvSpPr>
            <p:cNvPr id="27" name="Line 29"/>
            <p:cNvSpPr>
              <a:spLocks noChangeShapeType="1"/>
            </p:cNvSpPr>
            <p:nvPr/>
          </p:nvSpPr>
          <p:spPr bwMode="auto">
            <a:xfrm flipH="1">
              <a:off x="2472" y="2611"/>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28" name="Line 30"/>
            <p:cNvSpPr>
              <a:spLocks noChangeShapeType="1"/>
            </p:cNvSpPr>
            <p:nvPr/>
          </p:nvSpPr>
          <p:spPr bwMode="auto">
            <a:xfrm flipH="1">
              <a:off x="3624" y="260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grpSp>
      <p:sp>
        <p:nvSpPr>
          <p:cNvPr id="29" name="Line 31"/>
          <p:cNvSpPr>
            <a:spLocks noChangeShapeType="1"/>
          </p:cNvSpPr>
          <p:nvPr/>
        </p:nvSpPr>
        <p:spPr bwMode="auto">
          <a:xfrm>
            <a:off x="188662" y="51590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800" dirty="0"/>
          </a:p>
        </p:txBody>
      </p:sp>
      <p:sp>
        <p:nvSpPr>
          <p:cNvPr id="31" name="Rectangle 6"/>
          <p:cNvSpPr>
            <a:spLocks noChangeArrowheads="1"/>
          </p:cNvSpPr>
          <p:nvPr/>
        </p:nvSpPr>
        <p:spPr bwMode="auto">
          <a:xfrm>
            <a:off x="244542" y="4132597"/>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18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1800" dirty="0">
                <a:solidFill>
                  <a:schemeClr val="tx2"/>
                </a:solidFill>
              </a:rPr>
              <a:t>    = 29.86</a:t>
            </a:r>
          </a:p>
          <a:p>
            <a:pPr eaLnBrk="1" hangingPunct="1">
              <a:lnSpc>
                <a:spcPct val="90000"/>
              </a:lnSpc>
              <a:spcBef>
                <a:spcPct val="30000"/>
              </a:spcBef>
              <a:buClr>
                <a:schemeClr val="accent2"/>
              </a:buClr>
              <a:buFont typeface="Wingdings" pitchFamily="2" charset="2"/>
              <a:buNone/>
            </a:pPr>
            <a:r>
              <a:rPr lang="en-US" altLang="en-US" sz="1800" i="1" dirty="0">
                <a:solidFill>
                  <a:schemeClr val="tx2"/>
                </a:solidFill>
              </a:rPr>
              <a:t>s</a:t>
            </a:r>
            <a:r>
              <a:rPr lang="en-US" altLang="en-US" sz="1800" dirty="0">
                <a:solidFill>
                  <a:schemeClr val="tx2"/>
                </a:solidFill>
              </a:rPr>
              <a:t> =   7.08</a:t>
            </a:r>
          </a:p>
          <a:p>
            <a:pPr eaLnBrk="1" hangingPunct="1">
              <a:lnSpc>
                <a:spcPct val="90000"/>
              </a:lnSpc>
              <a:spcBef>
                <a:spcPct val="122000"/>
              </a:spcBef>
              <a:buClr>
                <a:schemeClr val="accent2"/>
              </a:buClr>
              <a:buFont typeface="Wingdings" pitchFamily="2" charset="2"/>
              <a:buNone/>
            </a:pPr>
            <a:r>
              <a:rPr lang="en-US" altLang="en-US" sz="1800" i="1" dirty="0">
                <a:solidFill>
                  <a:schemeClr val="tx2"/>
                </a:solidFill>
                <a:latin typeface="Symbol" pitchFamily="18" charset="2"/>
              </a:rPr>
              <a:t></a:t>
            </a:r>
            <a:r>
              <a:rPr lang="en-US" altLang="en-US" sz="18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1800" i="1" dirty="0">
                <a:solidFill>
                  <a:schemeClr val="tx2"/>
                </a:solidFill>
                <a:latin typeface="Symbol" pitchFamily="18" charset="2"/>
              </a:rPr>
              <a:t></a:t>
            </a:r>
            <a:r>
              <a:rPr lang="en-US" altLang="en-US" sz="1800" dirty="0">
                <a:solidFill>
                  <a:schemeClr val="tx2"/>
                </a:solidFill>
              </a:rPr>
              <a:t>/</a:t>
            </a:r>
            <a:r>
              <a:rPr lang="en-US" altLang="en-US" sz="1800" i="1" dirty="0">
                <a:solidFill>
                  <a:schemeClr val="tx2"/>
                </a:solidFill>
              </a:rPr>
              <a:t>2</a:t>
            </a:r>
            <a:r>
              <a:rPr lang="en-US" altLang="en-US" sz="18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1800" i="1" dirty="0">
                <a:solidFill>
                  <a:schemeClr val="tx2"/>
                </a:solidFill>
              </a:rPr>
              <a:t>t</a:t>
            </a:r>
            <a:r>
              <a:rPr lang="en-US" altLang="en-US" sz="1800" i="1" baseline="-25000" dirty="0">
                <a:solidFill>
                  <a:schemeClr val="tx2"/>
                </a:solidFill>
                <a:latin typeface="Symbol" pitchFamily="18" charset="2"/>
              </a:rPr>
              <a:t></a:t>
            </a:r>
            <a:r>
              <a:rPr lang="en-US" altLang="en-US" sz="1800" baseline="-25000" dirty="0">
                <a:solidFill>
                  <a:schemeClr val="tx2"/>
                </a:solidFill>
              </a:rPr>
              <a:t>/</a:t>
            </a:r>
            <a:r>
              <a:rPr lang="en-US" altLang="en-US" sz="1800" i="1" baseline="-25000" dirty="0">
                <a:solidFill>
                  <a:schemeClr val="tx2"/>
                </a:solidFill>
              </a:rPr>
              <a:t>2, n-1</a:t>
            </a:r>
            <a:r>
              <a:rPr lang="en-US" altLang="en-US" sz="1800" dirty="0">
                <a:solidFill>
                  <a:schemeClr val="tx2"/>
                </a:solidFill>
              </a:rPr>
              <a:t> = 2.447</a:t>
            </a:r>
          </a:p>
          <a:p>
            <a:pPr eaLnBrk="1" hangingPunct="1">
              <a:lnSpc>
                <a:spcPct val="90000"/>
              </a:lnSpc>
              <a:spcBef>
                <a:spcPct val="30000"/>
              </a:spcBef>
              <a:buClr>
                <a:schemeClr val="accent2"/>
              </a:buClr>
              <a:buFont typeface="Wingdings" pitchFamily="2" charset="2"/>
              <a:buNone/>
            </a:pPr>
            <a:endParaRPr lang="en-US" altLang="en-US" sz="1800" dirty="0">
              <a:solidFill>
                <a:schemeClr val="tx2"/>
              </a:solidFill>
            </a:endParaRPr>
          </a:p>
        </p:txBody>
      </p:sp>
      <p:grpSp>
        <p:nvGrpSpPr>
          <p:cNvPr id="32" name="Group 7"/>
          <p:cNvGrpSpPr>
            <a:grpSpLocks/>
          </p:cNvGrpSpPr>
          <p:nvPr/>
        </p:nvGrpSpPr>
        <p:grpSpPr bwMode="auto">
          <a:xfrm>
            <a:off x="2281237" y="3841871"/>
            <a:ext cx="4837114" cy="1174750"/>
            <a:chOff x="1646" y="1568"/>
            <a:chExt cx="3047" cy="740"/>
          </a:xfrm>
        </p:grpSpPr>
        <p:sp>
          <p:nvSpPr>
            <p:cNvPr id="33" name="Rectangle 8"/>
            <p:cNvSpPr>
              <a:spLocks noChangeArrowheads="1"/>
            </p:cNvSpPr>
            <p:nvPr/>
          </p:nvSpPr>
          <p:spPr bwMode="auto">
            <a:xfrm>
              <a:off x="1646" y="1568"/>
              <a:ext cx="304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800" i="1" dirty="0">
                  <a:solidFill>
                    <a:schemeClr val="hlink"/>
                  </a:solidFill>
                </a:rPr>
                <a:t>E</a:t>
              </a:r>
              <a:r>
                <a:rPr lang="en-US" altLang="en-US" sz="3200" i="1" dirty="0">
                  <a:solidFill>
                    <a:schemeClr val="hlink"/>
                  </a:solidFill>
                </a:rPr>
                <a:t> </a:t>
              </a:r>
              <a:r>
                <a:rPr lang="en-US" altLang="en-US" sz="2800" dirty="0">
                  <a:solidFill>
                    <a:schemeClr val="hlink"/>
                  </a:solidFill>
                </a:rPr>
                <a:t>=</a:t>
              </a:r>
              <a:r>
                <a:rPr lang="en-US" altLang="en-US" sz="3200" dirty="0">
                  <a:solidFill>
                    <a:schemeClr val="hlink"/>
                  </a:solidFill>
                </a:rPr>
                <a:t> </a:t>
              </a:r>
              <a:r>
                <a:rPr lang="en-US" altLang="en-US" sz="2800" i="1" dirty="0">
                  <a:solidFill>
                    <a:srgbClr val="00B0F0"/>
                  </a:solidFill>
                </a:rPr>
                <a:t>t</a:t>
              </a:r>
              <a:r>
                <a:rPr lang="en-US" altLang="en-US" sz="2400" i="1" baseline="-25000" dirty="0">
                  <a:solidFill>
                    <a:srgbClr val="00B0F0"/>
                  </a:solidFill>
                  <a:latin typeface="Symbol" pitchFamily="18" charset="2"/>
                </a:rPr>
                <a:t></a:t>
              </a:r>
              <a:r>
                <a:rPr lang="en-US" altLang="en-US" sz="2400" baseline="-25000" dirty="0">
                  <a:solidFill>
                    <a:srgbClr val="00B0F0"/>
                  </a:solidFill>
                  <a:latin typeface="Symbol" pitchFamily="18" charset="2"/>
                </a:rPr>
                <a:t></a:t>
              </a:r>
              <a:r>
                <a:rPr lang="en-US" altLang="en-US" sz="2000" baseline="-25000" dirty="0">
                  <a:solidFill>
                    <a:srgbClr val="00B0F0"/>
                  </a:solidFill>
                </a:rPr>
                <a:t>2, n-1  </a:t>
              </a:r>
              <a:r>
                <a:rPr lang="en-US" altLang="en-US" sz="2800" i="1" dirty="0">
                  <a:solidFill>
                    <a:schemeClr val="hlink"/>
                  </a:solidFill>
                </a:rPr>
                <a:t>s</a:t>
              </a:r>
              <a:r>
                <a:rPr lang="en-US" altLang="en-US" sz="3200" dirty="0">
                  <a:solidFill>
                    <a:schemeClr val="hlink"/>
                  </a:solidFill>
                </a:rPr>
                <a:t>    </a:t>
              </a:r>
              <a:r>
                <a:rPr lang="en-US" altLang="en-US" sz="2800" dirty="0">
                  <a:solidFill>
                    <a:schemeClr val="hlink"/>
                  </a:solidFill>
                </a:rPr>
                <a:t>=</a:t>
              </a:r>
              <a:r>
                <a:rPr lang="en-US" altLang="en-US" sz="3200" dirty="0">
                  <a:solidFill>
                    <a:schemeClr val="hlink"/>
                  </a:solidFill>
                </a:rPr>
                <a:t> </a:t>
              </a:r>
              <a:r>
                <a:rPr lang="en-US" altLang="en-US" sz="1800" dirty="0"/>
                <a:t>(2.447)(7.08) = 6.55</a:t>
              </a:r>
            </a:p>
          </p:txBody>
        </p:sp>
        <p:grpSp>
          <p:nvGrpSpPr>
            <p:cNvPr id="34" name="Group 9"/>
            <p:cNvGrpSpPr>
              <a:grpSpLocks/>
            </p:cNvGrpSpPr>
            <p:nvPr/>
          </p:nvGrpSpPr>
          <p:grpSpPr bwMode="auto">
            <a:xfrm>
              <a:off x="2552" y="1957"/>
              <a:ext cx="414" cy="351"/>
              <a:chOff x="2362" y="1945"/>
              <a:chExt cx="414" cy="351"/>
            </a:xfrm>
          </p:grpSpPr>
          <p:grpSp>
            <p:nvGrpSpPr>
              <p:cNvPr id="43" name="Group 10"/>
              <p:cNvGrpSpPr>
                <a:grpSpLocks/>
              </p:cNvGrpSpPr>
              <p:nvPr/>
            </p:nvGrpSpPr>
            <p:grpSpPr bwMode="auto">
              <a:xfrm>
                <a:off x="2362" y="2037"/>
                <a:ext cx="414" cy="248"/>
                <a:chOff x="2362" y="2037"/>
                <a:chExt cx="414" cy="248"/>
              </a:xfrm>
            </p:grpSpPr>
            <p:sp>
              <p:nvSpPr>
                <p:cNvPr id="46" name="Line 11"/>
                <p:cNvSpPr>
                  <a:spLocks noChangeShapeType="1"/>
                </p:cNvSpPr>
                <p:nvPr/>
              </p:nvSpPr>
              <p:spPr bwMode="auto">
                <a:xfrm flipV="1">
                  <a:off x="2362" y="2123"/>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7" name="Line 12"/>
                <p:cNvSpPr>
                  <a:spLocks noChangeShapeType="1"/>
                </p:cNvSpPr>
                <p:nvPr/>
              </p:nvSpPr>
              <p:spPr bwMode="auto">
                <a:xfrm>
                  <a:off x="2410" y="2120"/>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8" name="Line 13"/>
                <p:cNvSpPr>
                  <a:spLocks noChangeShapeType="1"/>
                </p:cNvSpPr>
                <p:nvPr/>
              </p:nvSpPr>
              <p:spPr bwMode="auto">
                <a:xfrm flipV="1">
                  <a:off x="2451" y="2037"/>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9" name="Line 14"/>
                <p:cNvSpPr>
                  <a:spLocks noChangeShapeType="1"/>
                </p:cNvSpPr>
                <p:nvPr/>
              </p:nvSpPr>
              <p:spPr bwMode="auto">
                <a:xfrm>
                  <a:off x="2498" y="2046"/>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grpSp>
          <p:sp>
            <p:nvSpPr>
              <p:cNvPr id="44" name="Text Box 15"/>
              <p:cNvSpPr txBox="1">
                <a:spLocks noChangeArrowheads="1"/>
              </p:cNvSpPr>
              <p:nvPr/>
            </p:nvSpPr>
            <p:spPr bwMode="auto">
              <a:xfrm>
                <a:off x="2478" y="2063"/>
                <a:ext cx="20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1800" i="1" dirty="0">
                    <a:solidFill>
                      <a:schemeClr val="hlink"/>
                    </a:solidFill>
                  </a:rPr>
                  <a:t>n</a:t>
                </a:r>
                <a:endParaRPr lang="en-US" altLang="en-US" sz="1800" dirty="0"/>
              </a:p>
            </p:txBody>
          </p:sp>
          <p:sp>
            <p:nvSpPr>
              <p:cNvPr id="45" name="Line 16"/>
              <p:cNvSpPr>
                <a:spLocks noChangeShapeType="1"/>
              </p:cNvSpPr>
              <p:nvPr/>
            </p:nvSpPr>
            <p:spPr bwMode="auto">
              <a:xfrm flipH="1" flipV="1">
                <a:off x="2466" y="1945"/>
                <a:ext cx="28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grpSp>
        <p:grpSp>
          <p:nvGrpSpPr>
            <p:cNvPr id="35" name="Group 17"/>
            <p:cNvGrpSpPr>
              <a:grpSpLocks/>
            </p:cNvGrpSpPr>
            <p:nvPr/>
          </p:nvGrpSpPr>
          <p:grpSpPr bwMode="auto">
            <a:xfrm>
              <a:off x="3718" y="1957"/>
              <a:ext cx="458" cy="335"/>
              <a:chOff x="3491" y="1945"/>
              <a:chExt cx="458" cy="335"/>
            </a:xfrm>
          </p:grpSpPr>
          <p:sp>
            <p:nvSpPr>
              <p:cNvPr id="38" name="Text Box 24"/>
              <p:cNvSpPr txBox="1">
                <a:spLocks noChangeArrowheads="1"/>
              </p:cNvSpPr>
              <p:nvPr/>
            </p:nvSpPr>
            <p:spPr bwMode="auto">
              <a:xfrm>
                <a:off x="3681" y="2047"/>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1800" dirty="0"/>
                  <a:t>7</a:t>
                </a:r>
              </a:p>
            </p:txBody>
          </p:sp>
          <p:sp>
            <p:nvSpPr>
              <p:cNvPr id="36" name="Line 18"/>
              <p:cNvSpPr>
                <a:spLocks noChangeShapeType="1"/>
              </p:cNvSpPr>
              <p:nvPr/>
            </p:nvSpPr>
            <p:spPr bwMode="auto">
              <a:xfrm flipV="1">
                <a:off x="3555" y="1945"/>
                <a:ext cx="39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grpSp>
            <p:nvGrpSpPr>
              <p:cNvPr id="37" name="Group 19"/>
              <p:cNvGrpSpPr>
                <a:grpSpLocks/>
              </p:cNvGrpSpPr>
              <p:nvPr/>
            </p:nvGrpSpPr>
            <p:grpSpPr bwMode="auto">
              <a:xfrm>
                <a:off x="3491" y="1994"/>
                <a:ext cx="413" cy="247"/>
                <a:chOff x="2107" y="2009"/>
                <a:chExt cx="413" cy="248"/>
              </a:xfrm>
            </p:grpSpPr>
            <p:sp>
              <p:nvSpPr>
                <p:cNvPr id="39" name="Line 20"/>
                <p:cNvSpPr>
                  <a:spLocks noChangeShapeType="1"/>
                </p:cNvSpPr>
                <p:nvPr/>
              </p:nvSpPr>
              <p:spPr bwMode="auto">
                <a:xfrm flipV="1">
                  <a:off x="2107"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0" name="Line 21"/>
                <p:cNvSpPr>
                  <a:spLocks noChangeShapeType="1"/>
                </p:cNvSpPr>
                <p:nvPr/>
              </p:nvSpPr>
              <p:spPr bwMode="auto">
                <a:xfrm>
                  <a:off x="2153" y="2097"/>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1" name="Line 22"/>
                <p:cNvSpPr>
                  <a:spLocks noChangeShapeType="1"/>
                </p:cNvSpPr>
                <p:nvPr/>
              </p:nvSpPr>
              <p:spPr bwMode="auto">
                <a:xfrm flipV="1">
                  <a:off x="2194" y="2009"/>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2" name="Line 23"/>
                <p:cNvSpPr>
                  <a:spLocks noChangeShapeType="1"/>
                </p:cNvSpPr>
                <p:nvPr/>
              </p:nvSpPr>
              <p:spPr bwMode="auto">
                <a:xfrm>
                  <a:off x="2242" y="2009"/>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grpSp>
        </p:grpSp>
      </p:grpSp>
      <p:sp>
        <p:nvSpPr>
          <p:cNvPr id="50" name="Rectangle 25"/>
          <p:cNvSpPr>
            <a:spLocks noChangeArrowheads="1"/>
          </p:cNvSpPr>
          <p:nvPr/>
        </p:nvSpPr>
        <p:spPr bwMode="auto">
          <a:xfrm>
            <a:off x="1677589" y="5374657"/>
            <a:ext cx="3247685" cy="119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1600" dirty="0"/>
              <a:t>29.86 – 6.55  &lt; </a:t>
            </a:r>
            <a:r>
              <a:rPr lang="en-US" altLang="en-US" sz="1800" i="1" dirty="0">
                <a:latin typeface="Times New Roman" pitchFamily="18" charset="0"/>
              </a:rPr>
              <a:t>µ</a:t>
            </a:r>
            <a:r>
              <a:rPr lang="en-US" altLang="en-US" sz="1600" dirty="0"/>
              <a:t> &lt;</a:t>
            </a:r>
            <a:r>
              <a:rPr lang="en-US" altLang="en-US" sz="3200" dirty="0">
                <a:solidFill>
                  <a:schemeClr val="tx2"/>
                </a:solidFill>
              </a:rPr>
              <a:t> </a:t>
            </a:r>
            <a:r>
              <a:rPr lang="en-US" altLang="en-US" sz="1600" dirty="0"/>
              <a:t>29.86</a:t>
            </a:r>
            <a:r>
              <a:rPr lang="en-US" altLang="en-US" sz="1600" dirty="0">
                <a:solidFill>
                  <a:schemeClr val="tx2"/>
                </a:solidFill>
              </a:rPr>
              <a:t> </a:t>
            </a:r>
            <a:r>
              <a:rPr lang="en-US" altLang="en-US" sz="1600" dirty="0"/>
              <a:t>+ 6.55 </a:t>
            </a:r>
          </a:p>
          <a:p>
            <a:pPr algn="ctr">
              <a:lnSpc>
                <a:spcPct val="90000"/>
              </a:lnSpc>
            </a:pPr>
            <a:r>
              <a:rPr lang="en-US" altLang="en-US" sz="2400" dirty="0">
                <a:solidFill>
                  <a:srgbClr val="00B0F0"/>
                </a:solidFill>
              </a:rPr>
              <a:t>23.31</a:t>
            </a:r>
            <a:r>
              <a:rPr lang="en-US" altLang="en-US" sz="2400" dirty="0"/>
              <a:t> &lt; </a:t>
            </a:r>
            <a:r>
              <a:rPr lang="en-US" altLang="en-US" sz="2400" i="1" dirty="0">
                <a:sym typeface="Symbol" pitchFamily="18" charset="2"/>
              </a:rPr>
              <a:t></a:t>
            </a:r>
            <a:r>
              <a:rPr lang="en-US" altLang="en-US" sz="2400" dirty="0">
                <a:sym typeface="Symbol" pitchFamily="18" charset="2"/>
              </a:rPr>
              <a:t> &lt; </a:t>
            </a:r>
            <a:r>
              <a:rPr lang="en-US" altLang="en-US" sz="2400" dirty="0">
                <a:solidFill>
                  <a:srgbClr val="00B0F0"/>
                </a:solidFill>
                <a:sym typeface="Symbol" pitchFamily="18" charset="2"/>
              </a:rPr>
              <a:t>36.41</a:t>
            </a:r>
          </a:p>
          <a:p>
            <a:pPr algn="ctr">
              <a:lnSpc>
                <a:spcPct val="90000"/>
              </a:lnSpc>
            </a:pPr>
            <a:endParaRPr lang="en-US" altLang="en-US" sz="2400" dirty="0">
              <a:sym typeface="Symbol" pitchFamily="18" charset="2"/>
            </a:endParaRPr>
          </a:p>
        </p:txBody>
      </p:sp>
      <p:sp>
        <p:nvSpPr>
          <p:cNvPr id="51" name="Rectangle 26"/>
          <p:cNvSpPr>
            <a:spLocks noChangeArrowheads="1"/>
          </p:cNvSpPr>
          <p:nvPr/>
        </p:nvSpPr>
        <p:spPr bwMode="auto">
          <a:xfrm>
            <a:off x="4857749" y="4971138"/>
            <a:ext cx="4332523" cy="119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000" dirty="0"/>
              <a:t>We are 95% confident that the mean age of Beach Comber patrons at 7pm is contained in the interval (23.31 years, 36.41 years).</a:t>
            </a:r>
          </a:p>
        </p:txBody>
      </p:sp>
      <mc:AlternateContent xmlns:mc="http://schemas.openxmlformats.org/markup-compatibility/2006" xmlns:a14="http://schemas.microsoft.com/office/drawing/2010/main">
        <mc:Choice Requires="a14">
          <p:sp>
            <p:nvSpPr>
              <p:cNvPr id="59" name="TextBox 58"/>
              <p:cNvSpPr txBox="1"/>
              <p:nvPr/>
            </p:nvSpPr>
            <p:spPr>
              <a:xfrm>
                <a:off x="1768225" y="4915361"/>
                <a:ext cx="27606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FF9900"/>
                              </a:solidFill>
                              <a:latin typeface="Cambria Math" panose="02040503050406030204" pitchFamily="18" charset="0"/>
                            </a:rPr>
                          </m:ctrlPr>
                        </m:accPr>
                        <m:e>
                          <m:r>
                            <a:rPr lang="en-US" sz="2400" b="1" i="1" smtClean="0">
                              <a:solidFill>
                                <a:srgbClr val="FF9900"/>
                              </a:solidFill>
                              <a:latin typeface="Cambria Math"/>
                            </a:rPr>
                            <m:t>𝒙</m:t>
                          </m:r>
                        </m:e>
                      </m:acc>
                      <m:r>
                        <a:rPr lang="en-US" sz="2400" b="1" i="1" smtClean="0">
                          <a:solidFill>
                            <a:srgbClr val="FF9900"/>
                          </a:solidFill>
                          <a:latin typeface="Cambria Math"/>
                        </a:rPr>
                        <m:t>−</m:t>
                      </m:r>
                      <m:r>
                        <a:rPr lang="en-US" sz="2400" b="1" i="1" smtClean="0">
                          <a:solidFill>
                            <a:srgbClr val="FF9900"/>
                          </a:solidFill>
                          <a:latin typeface="Cambria Math"/>
                        </a:rPr>
                        <m:t>𝑬</m:t>
                      </m:r>
                      <m:r>
                        <a:rPr lang="en-US" sz="2400" b="1" i="1" smtClean="0">
                          <a:solidFill>
                            <a:srgbClr val="FF9900"/>
                          </a:solidFill>
                          <a:latin typeface="Cambria Math"/>
                        </a:rPr>
                        <m:t>&lt;</m:t>
                      </m:r>
                      <m:r>
                        <a:rPr lang="en-US" sz="2400" b="1" i="1" smtClean="0">
                          <a:solidFill>
                            <a:srgbClr val="FF9900"/>
                          </a:solidFill>
                          <a:latin typeface="Cambria Math"/>
                          <a:ea typeface="Cambria Math"/>
                        </a:rPr>
                        <m:t>𝝁</m:t>
                      </m:r>
                      <m:r>
                        <a:rPr lang="en-US" sz="2400" b="1" i="1" smtClean="0">
                          <a:solidFill>
                            <a:srgbClr val="FF9900"/>
                          </a:solidFill>
                          <a:latin typeface="Cambria Math"/>
                          <a:ea typeface="Cambria Math"/>
                        </a:rPr>
                        <m:t>&lt;</m:t>
                      </m:r>
                      <m:acc>
                        <m:accPr>
                          <m:chr m:val="̅"/>
                          <m:ctrlPr>
                            <a:rPr lang="en-US" sz="2400" b="1" i="1" smtClean="0">
                              <a:solidFill>
                                <a:srgbClr val="FF9900"/>
                              </a:solidFill>
                              <a:latin typeface="Cambria Math" panose="02040503050406030204" pitchFamily="18" charset="0"/>
                              <a:ea typeface="Cambria Math"/>
                            </a:rPr>
                          </m:ctrlPr>
                        </m:accPr>
                        <m:e>
                          <m:r>
                            <a:rPr lang="en-US" sz="2400" b="1" i="1" smtClean="0">
                              <a:solidFill>
                                <a:srgbClr val="FF9900"/>
                              </a:solidFill>
                              <a:latin typeface="Cambria Math"/>
                              <a:ea typeface="Cambria Math"/>
                            </a:rPr>
                            <m:t>𝒙</m:t>
                          </m:r>
                        </m:e>
                      </m:acc>
                      <m:r>
                        <a:rPr lang="en-US" sz="2400" b="1" i="1" smtClean="0">
                          <a:solidFill>
                            <a:srgbClr val="FF9900"/>
                          </a:solidFill>
                          <a:latin typeface="Cambria Math"/>
                        </a:rPr>
                        <m:t>+</m:t>
                      </m:r>
                      <m:r>
                        <a:rPr lang="en-US" sz="2400" b="1" i="1" smtClean="0">
                          <a:solidFill>
                            <a:srgbClr val="FF9900"/>
                          </a:solidFill>
                          <a:latin typeface="Cambria Math"/>
                        </a:rPr>
                        <m:t>𝑬</m:t>
                      </m:r>
                    </m:oMath>
                  </m:oMathPara>
                </a14:m>
                <a:endParaRPr lang="en-US" dirty="0">
                  <a:solidFill>
                    <a:srgbClr val="FF9900"/>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1768225" y="4915361"/>
                <a:ext cx="2760691" cy="461665"/>
              </a:xfrm>
              <a:prstGeom prst="rect">
                <a:avLst/>
              </a:prstGeom>
              <a:blipFill rotWithShape="0">
                <a:blip r:embed="rId2"/>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68278" y="1085335"/>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368278" y="1085335"/>
                <a:ext cx="246862" cy="369332"/>
              </a:xfrm>
              <a:prstGeom prst="rect">
                <a:avLst/>
              </a:prstGeom>
              <a:blipFill rotWithShape="0">
                <a:blip r:embed="rId3"/>
                <a:stretch>
                  <a:fillRect l="-17073" r="-29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318837" y="4400381"/>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318837" y="4400381"/>
                <a:ext cx="246862" cy="369332"/>
              </a:xfrm>
              <a:prstGeom prst="rect">
                <a:avLst/>
              </a:prstGeom>
              <a:blipFill rotWithShape="0">
                <a:blip r:embed="rId4"/>
                <a:stretch>
                  <a:fillRect l="-17073" r="-29268"/>
                </a:stretch>
              </a:blipFill>
            </p:spPr>
            <p:txBody>
              <a:bodyPr/>
              <a:lstStyle/>
              <a:p>
                <a:r>
                  <a:rPr lang="en-US">
                    <a:noFill/>
                  </a:rPr>
                  <a:t> </a:t>
                </a:r>
              </a:p>
            </p:txBody>
          </p:sp>
        </mc:Fallback>
      </mc:AlternateContent>
      <p:grpSp>
        <p:nvGrpSpPr>
          <p:cNvPr id="54" name="Group 53"/>
          <p:cNvGrpSpPr/>
          <p:nvPr/>
        </p:nvGrpSpPr>
        <p:grpSpPr>
          <a:xfrm>
            <a:off x="1214437" y="3249576"/>
            <a:ext cx="6715125" cy="733425"/>
            <a:chOff x="0" y="0"/>
            <a:chExt cx="6715125" cy="733425"/>
          </a:xfrm>
        </p:grpSpPr>
        <p:cxnSp>
          <p:nvCxnSpPr>
            <p:cNvPr id="55" name="Straight Arrow Connector 54"/>
            <p:cNvCxnSpPr/>
            <p:nvPr/>
          </p:nvCxnSpPr>
          <p:spPr>
            <a:xfrm flipV="1">
              <a:off x="0" y="152400"/>
              <a:ext cx="6715125" cy="19050"/>
            </a:xfrm>
            <a:prstGeom prst="straightConnector1">
              <a:avLst/>
            </a:prstGeom>
            <a:ln w="19050">
              <a:solidFill>
                <a:schemeClr val="tx1"/>
              </a:solidFill>
              <a:headEnd type="triangle" w="med" len="lg"/>
              <a:tailEnd type="triangle"/>
            </a:ln>
          </p:spPr>
          <p:style>
            <a:lnRef idx="1">
              <a:schemeClr val="accent1"/>
            </a:lnRef>
            <a:fillRef idx="0">
              <a:schemeClr val="accent1"/>
            </a:fillRef>
            <a:effectRef idx="0">
              <a:schemeClr val="accent1"/>
            </a:effectRef>
            <a:fontRef idx="minor">
              <a:schemeClr val="tx1"/>
            </a:fontRef>
          </p:style>
        </p:cxnSp>
        <p:sp>
          <p:nvSpPr>
            <p:cNvPr id="57" name="Double Bracket 56"/>
            <p:cNvSpPr/>
            <p:nvPr/>
          </p:nvSpPr>
          <p:spPr>
            <a:xfrm>
              <a:off x="971550" y="0"/>
              <a:ext cx="4867275" cy="333375"/>
            </a:xfrm>
            <a:prstGeom prst="bracketPair">
              <a:avLst/>
            </a:prstGeom>
            <a:ln w="31750"/>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dirty="0"/>
            </a:p>
          </p:txBody>
        </p:sp>
        <p:sp>
          <p:nvSpPr>
            <p:cNvPr id="58" name="TextBox 14"/>
            <p:cNvSpPr txBox="1"/>
            <p:nvPr/>
          </p:nvSpPr>
          <p:spPr>
            <a:xfrm>
              <a:off x="514350" y="390525"/>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dirty="0">
                  <a:solidFill>
                    <a:schemeClr val="accent1"/>
                  </a:solidFill>
                </a:rPr>
                <a:t>23.31</a:t>
              </a:r>
            </a:p>
          </p:txBody>
        </p:sp>
        <p:sp>
          <p:nvSpPr>
            <p:cNvPr id="60" name="TextBox 15"/>
            <p:cNvSpPr txBox="1"/>
            <p:nvPr/>
          </p:nvSpPr>
          <p:spPr>
            <a:xfrm>
              <a:off x="5591175" y="390525"/>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dirty="0">
                  <a:solidFill>
                    <a:schemeClr val="accent1"/>
                  </a:solidFill>
                </a:rPr>
                <a:t>36.41</a:t>
              </a:r>
            </a:p>
          </p:txBody>
        </p:sp>
        <p:sp>
          <p:nvSpPr>
            <p:cNvPr id="61" name="Double Bracket 60"/>
            <p:cNvSpPr/>
            <p:nvPr/>
          </p:nvSpPr>
          <p:spPr>
            <a:xfrm>
              <a:off x="1304924" y="0"/>
              <a:ext cx="4181475" cy="333375"/>
            </a:xfrm>
            <a:prstGeom prst="bracketPair">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dirty="0"/>
            </a:p>
          </p:txBody>
        </p:sp>
        <p:sp>
          <p:nvSpPr>
            <p:cNvPr id="62" name="TextBox 17"/>
            <p:cNvSpPr txBox="1"/>
            <p:nvPr/>
          </p:nvSpPr>
          <p:spPr>
            <a:xfrm>
              <a:off x="1066800" y="381000"/>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dirty="0">
                  <a:solidFill>
                    <a:srgbClr val="FF0000"/>
                  </a:solidFill>
                </a:rPr>
                <a:t>24.62</a:t>
              </a:r>
            </a:p>
          </p:txBody>
        </p:sp>
        <p:sp>
          <p:nvSpPr>
            <p:cNvPr id="63" name="TextBox 18"/>
            <p:cNvSpPr txBox="1"/>
            <p:nvPr/>
          </p:nvSpPr>
          <p:spPr>
            <a:xfrm>
              <a:off x="5029200" y="390525"/>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dirty="0">
                  <a:solidFill>
                    <a:srgbClr val="FF0000"/>
                  </a:solidFill>
                </a:rPr>
                <a:t>35.10</a:t>
              </a:r>
            </a:p>
          </p:txBody>
        </p:sp>
      </p:grpSp>
    </p:spTree>
    <p:extLst>
      <p:ext uri="{BB962C8B-B14F-4D97-AF65-F5344CB8AC3E}">
        <p14:creationId xmlns:p14="http://schemas.microsoft.com/office/powerpoint/2010/main" val="325793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2" presetClass="entr" presetSubtype="4"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 calcmode="lin" valueType="num">
                                      <p:cBhvr additive="base">
                                        <p:cTn id="1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 calcmode="lin" valueType="num">
                                      <p:cBhvr additive="base">
                                        <p:cTn id="2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 calcmode="lin" valueType="num">
                                      <p:cBhvr additive="base">
                                        <p:cTn id="30"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1">
                                            <p:txEl>
                                              <p:pRg st="0" end="0"/>
                                            </p:txEl>
                                          </p:spTgt>
                                        </p:tgtEl>
                                        <p:attrNameLst>
                                          <p:attrName>style.visibility</p:attrName>
                                        </p:attrNameLst>
                                      </p:cBhvr>
                                      <p:to>
                                        <p:strVal val="visible"/>
                                      </p:to>
                                    </p:set>
                                    <p:anim calcmode="lin" valueType="num">
                                      <p:cBhvr additive="base">
                                        <p:cTn id="5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31">
                                            <p:txEl>
                                              <p:pRg st="1" end="1"/>
                                            </p:txEl>
                                          </p:spTgt>
                                        </p:tgtEl>
                                        <p:attrNameLst>
                                          <p:attrName>style.visibility</p:attrName>
                                        </p:attrNameLst>
                                      </p:cBhvr>
                                      <p:to>
                                        <p:strVal val="visible"/>
                                      </p:to>
                                    </p:set>
                                    <p:anim calcmode="lin" valueType="num">
                                      <p:cBhvr additive="base">
                                        <p:cTn id="56"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1">
                                            <p:txEl>
                                              <p:pRg st="1" end="1"/>
                                            </p:txEl>
                                          </p:spTgt>
                                        </p:tgtEl>
                                        <p:attrNameLst>
                                          <p:attrName>ppt_y</p:attrName>
                                        </p:attrNameLst>
                                      </p:cBhvr>
                                      <p:tavLst>
                                        <p:tav tm="0">
                                          <p:val>
                                            <p:strVal val="1+#ppt_h/2"/>
                                          </p:val>
                                        </p:tav>
                                        <p:tav tm="100000">
                                          <p:val>
                                            <p:strVal val="#ppt_y"/>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2" presetClass="entr" presetSubtype="4" fill="hold" nodeType="withEffect">
                                  <p:stCondLst>
                                    <p:cond delay="0"/>
                                  </p:stCondLst>
                                  <p:childTnLst>
                                    <p:set>
                                      <p:cBhvr>
                                        <p:cTn id="62" dur="1" fill="hold">
                                          <p:stCondLst>
                                            <p:cond delay="0"/>
                                          </p:stCondLst>
                                        </p:cTn>
                                        <p:tgtEl>
                                          <p:spTgt spid="31">
                                            <p:txEl>
                                              <p:pRg st="2" end="2"/>
                                            </p:txEl>
                                          </p:spTgt>
                                        </p:tgtEl>
                                        <p:attrNameLst>
                                          <p:attrName>style.visibility</p:attrName>
                                        </p:attrNameLst>
                                      </p:cBhvr>
                                      <p:to>
                                        <p:strVal val="visible"/>
                                      </p:to>
                                    </p:set>
                                    <p:anim calcmode="lin" valueType="num">
                                      <p:cBhvr additive="base">
                                        <p:cTn id="63" dur="500" fill="hold"/>
                                        <p:tgtEl>
                                          <p:spTgt spid="31">
                                            <p:txEl>
                                              <p:pRg st="2" end="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1">
                                            <p:txEl>
                                              <p:pRg st="2" end="2"/>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1">
                                            <p:txEl>
                                              <p:pRg st="3" end="3"/>
                                            </p:txEl>
                                          </p:spTgt>
                                        </p:tgtEl>
                                        <p:attrNameLst>
                                          <p:attrName>style.visibility</p:attrName>
                                        </p:attrNameLst>
                                      </p:cBhvr>
                                      <p:to>
                                        <p:strVal val="visible"/>
                                      </p:to>
                                    </p:set>
                                    <p:anim calcmode="lin" valueType="num">
                                      <p:cBhvr additive="base">
                                        <p:cTn id="67" dur="500" fill="hold"/>
                                        <p:tgtEl>
                                          <p:spTgt spid="31">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1">
                                            <p:txEl>
                                              <p:pRg st="3" end="3"/>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1">
                                            <p:txEl>
                                              <p:pRg st="4" end="4"/>
                                            </p:txEl>
                                          </p:spTgt>
                                        </p:tgtEl>
                                        <p:attrNameLst>
                                          <p:attrName>style.visibility</p:attrName>
                                        </p:attrNameLst>
                                      </p:cBhvr>
                                      <p:to>
                                        <p:strVal val="visible"/>
                                      </p:to>
                                    </p:set>
                                    <p:anim calcmode="lin" valueType="num">
                                      <p:cBhvr additive="base">
                                        <p:cTn id="71" dur="500" fill="hold"/>
                                        <p:tgtEl>
                                          <p:spTgt spid="31">
                                            <p:txEl>
                                              <p:pRg st="4" end="4"/>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1">
                                            <p:txEl>
                                              <p:pRg st="4" end="4"/>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1">
                                            <p:txEl>
                                              <p:pRg st="5" end="5"/>
                                            </p:txEl>
                                          </p:spTgt>
                                        </p:tgtEl>
                                        <p:attrNameLst>
                                          <p:attrName>style.visibility</p:attrName>
                                        </p:attrNameLst>
                                      </p:cBhvr>
                                      <p:to>
                                        <p:strVal val="visible"/>
                                      </p:to>
                                    </p:set>
                                    <p:anim calcmode="lin" valueType="num">
                                      <p:cBhvr additive="base">
                                        <p:cTn id="75" dur="500" fill="hold"/>
                                        <p:tgtEl>
                                          <p:spTgt spid="31">
                                            <p:txEl>
                                              <p:pRg st="5" end="5"/>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1">
                                            <p:txEl>
                                              <p:pRg st="5" end="5"/>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fill="hold"/>
                                        <p:tgtEl>
                                          <p:spTgt spid="32"/>
                                        </p:tgtEl>
                                        <p:attrNameLst>
                                          <p:attrName>ppt_x</p:attrName>
                                        </p:attrNameLst>
                                      </p:cBhvr>
                                      <p:tavLst>
                                        <p:tav tm="0">
                                          <p:val>
                                            <p:strVal val="#ppt_x"/>
                                          </p:val>
                                        </p:tav>
                                        <p:tav tm="100000">
                                          <p:val>
                                            <p:strVal val="#ppt_x"/>
                                          </p:val>
                                        </p:tav>
                                      </p:tavLst>
                                    </p:anim>
                                    <p:anim calcmode="lin" valueType="num">
                                      <p:cBhvr additive="base">
                                        <p:cTn id="80" dur="500" fill="hold"/>
                                        <p:tgtEl>
                                          <p:spTgt spid="32"/>
                                        </p:tgtEl>
                                        <p:attrNameLst>
                                          <p:attrName>ppt_y</p:attrName>
                                        </p:attrNameLst>
                                      </p:cBhvr>
                                      <p:tavLst>
                                        <p:tav tm="0">
                                          <p:val>
                                            <p:strVal val="1+#ppt_h/2"/>
                                          </p:val>
                                        </p:tav>
                                        <p:tav tm="100000">
                                          <p:val>
                                            <p:strVal val="#ppt_y"/>
                                          </p:val>
                                        </p:tav>
                                      </p:tavLst>
                                    </p:anim>
                                  </p:childTnLst>
                                </p:cTn>
                              </p:par>
                              <p:par>
                                <p:cTn id="81" presetID="10"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par>
                                <p:cTn id="84" presetID="2" presetClass="entr" presetSubtype="4"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anim calcmode="lin" valueType="num">
                                      <p:cBhvr additive="base">
                                        <p:cTn id="86" dur="500" fill="hold"/>
                                        <p:tgtEl>
                                          <p:spTgt spid="50"/>
                                        </p:tgtEl>
                                        <p:attrNameLst>
                                          <p:attrName>ppt_x</p:attrName>
                                        </p:attrNameLst>
                                      </p:cBhvr>
                                      <p:tavLst>
                                        <p:tav tm="0">
                                          <p:val>
                                            <p:strVal val="#ppt_x"/>
                                          </p:val>
                                        </p:tav>
                                        <p:tav tm="100000">
                                          <p:val>
                                            <p:strVal val="#ppt_x"/>
                                          </p:val>
                                        </p:tav>
                                      </p:tavLst>
                                    </p:anim>
                                    <p:anim calcmode="lin" valueType="num">
                                      <p:cBhvr additive="base">
                                        <p:cTn id="87" dur="500" fill="hold"/>
                                        <p:tgtEl>
                                          <p:spTgt spid="50"/>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51"/>
                                        </p:tgtEl>
                                        <p:attrNameLst>
                                          <p:attrName>style.visibility</p:attrName>
                                        </p:attrNameLst>
                                      </p:cBhvr>
                                      <p:to>
                                        <p:strVal val="visible"/>
                                      </p:to>
                                    </p:set>
                                    <p:anim calcmode="lin" valueType="num">
                                      <p:cBhvr additive="base">
                                        <p:cTn id="90" dur="500" fill="hold"/>
                                        <p:tgtEl>
                                          <p:spTgt spid="51"/>
                                        </p:tgtEl>
                                        <p:attrNameLst>
                                          <p:attrName>ppt_x</p:attrName>
                                        </p:attrNameLst>
                                      </p:cBhvr>
                                      <p:tavLst>
                                        <p:tav tm="0">
                                          <p:val>
                                            <p:strVal val="#ppt_x"/>
                                          </p:val>
                                        </p:tav>
                                        <p:tav tm="100000">
                                          <p:val>
                                            <p:strVal val="#ppt_x"/>
                                          </p:val>
                                        </p:tav>
                                      </p:tavLst>
                                    </p:anim>
                                    <p:anim calcmode="lin" valueType="num">
                                      <p:cBhvr additive="base">
                                        <p:cTn id="9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4"/>
                                        </p:tgtEl>
                                        <p:attrNameLst>
                                          <p:attrName>style.visibility</p:attrName>
                                        </p:attrNameLst>
                                      </p:cBhvr>
                                      <p:to>
                                        <p:strVal val="visible"/>
                                      </p:to>
                                    </p:set>
                                    <p:animEffect transition="in" filter="fade">
                                      <p:cBhvr>
                                        <p:cTn id="9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50" grpId="0"/>
      <p:bldP spid="51" grpId="0"/>
      <p:bldP spid="59" grpId="0"/>
      <p:bldP spid="52" grpId="0"/>
      <p:bldP spid="5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926E-F7FE-2343-AEF4-C5307868D524}"/>
              </a:ext>
            </a:extLst>
          </p:cNvPr>
          <p:cNvSpPr>
            <a:spLocks noGrp="1"/>
          </p:cNvSpPr>
          <p:nvPr>
            <p:ph type="title"/>
          </p:nvPr>
        </p:nvSpPr>
        <p:spPr/>
        <p:txBody>
          <a:bodyPr/>
          <a:lstStyle/>
          <a:p>
            <a:r>
              <a:rPr lang="en-US" dirty="0"/>
              <a:t>Show in SAS and R</a:t>
            </a:r>
          </a:p>
        </p:txBody>
      </p:sp>
      <p:sp>
        <p:nvSpPr>
          <p:cNvPr id="3" name="Content Placeholder 2">
            <a:extLst>
              <a:ext uri="{FF2B5EF4-FFF2-40B4-BE49-F238E27FC236}">
                <a16:creationId xmlns:a16="http://schemas.microsoft.com/office/drawing/2014/main" id="{DA6A9F9A-54CF-4744-BB06-CBE0CC2D3FE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DA60F01-7417-C946-B4B0-56ABE2C98297}"/>
              </a:ext>
            </a:extLst>
          </p:cNvPr>
          <p:cNvSpPr>
            <a:spLocks noGrp="1"/>
          </p:cNvSpPr>
          <p:nvPr>
            <p:ph type="sldNum" sz="quarter" idx="12"/>
          </p:nvPr>
        </p:nvSpPr>
        <p:spPr/>
        <p:txBody>
          <a:bodyPr/>
          <a:lstStyle/>
          <a:p>
            <a:pPr>
              <a:defRPr/>
            </a:pPr>
            <a:fld id="{85BC5B7D-D6B0-4550-9BAF-D21F2647AC79}" type="slidenum">
              <a:rPr lang="en-US" altLang="en-US" smtClean="0"/>
              <a:pPr>
                <a:defRPr/>
              </a:pPr>
              <a:t>18</a:t>
            </a:fld>
            <a:endParaRPr lang="en-US" altLang="en-US" dirty="0"/>
          </a:p>
        </p:txBody>
      </p:sp>
    </p:spTree>
    <p:extLst>
      <p:ext uri="{BB962C8B-B14F-4D97-AF65-F5344CB8AC3E}">
        <p14:creationId xmlns:p14="http://schemas.microsoft.com/office/powerpoint/2010/main" val="4244609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732006" y="2241866"/>
                <a:ext cx="7543800" cy="1450757"/>
              </a:xfrm>
            </p:spPr>
            <p:txBody>
              <a:bodyPr/>
              <a:lstStyle/>
              <a:p>
                <a:pPr algn="ctr"/>
                <a:r>
                  <a:rPr lang="en-US" dirty="0"/>
                  <a:t>Question 2</a:t>
                </a:r>
                <a:br>
                  <a:rPr lang="en-US" dirty="0"/>
                </a:br>
                <a:r>
                  <a:rPr lang="en-US" dirty="0"/>
                  <a:t>(</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1 hour)</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732006" y="2241866"/>
                <a:ext cx="7543800" cy="1450757"/>
              </a:xfrm>
              <a:blipFill>
                <a:blip r:embed="rId2"/>
                <a:stretch>
                  <a:fillRect t="-8696" b="-226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19</a:t>
            </a:fld>
            <a:endParaRPr lang="en-US" altLang="en-US" dirty="0"/>
          </a:p>
        </p:txBody>
      </p:sp>
    </p:spTree>
    <p:extLst>
      <p:ext uri="{BB962C8B-B14F-4D97-AF65-F5344CB8AC3E}">
        <p14:creationId xmlns:p14="http://schemas.microsoft.com/office/powerpoint/2010/main" val="686355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B87F-D05F-AB44-9B8F-7F7BE6EC094F}"/>
              </a:ext>
            </a:extLst>
          </p:cNvPr>
          <p:cNvSpPr>
            <a:spLocks noGrp="1"/>
          </p:cNvSpPr>
          <p:nvPr>
            <p:ph type="title"/>
          </p:nvPr>
        </p:nvSpPr>
        <p:spPr/>
        <p:txBody>
          <a:bodyPr/>
          <a:lstStyle/>
          <a:p>
            <a:r>
              <a:rPr lang="en-US" dirty="0"/>
              <a:t>Part 1: Quick Quiz Questions</a:t>
            </a:r>
          </a:p>
        </p:txBody>
      </p:sp>
      <p:sp>
        <p:nvSpPr>
          <p:cNvPr id="3" name="Content Placeholder 2">
            <a:extLst>
              <a:ext uri="{FF2B5EF4-FFF2-40B4-BE49-F238E27FC236}">
                <a16:creationId xmlns:a16="http://schemas.microsoft.com/office/drawing/2014/main" id="{2D2213B0-C3F3-864C-A7D3-7639F9E32A8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AFB7E10-CB2F-7045-BE10-2E6562BB3416}"/>
              </a:ext>
            </a:extLst>
          </p:cNvPr>
          <p:cNvSpPr>
            <a:spLocks noGrp="1"/>
          </p:cNvSpPr>
          <p:nvPr>
            <p:ph type="sldNum" sz="quarter" idx="12"/>
          </p:nvPr>
        </p:nvSpPr>
        <p:spPr/>
        <p:txBody>
          <a:bodyPr/>
          <a:lstStyle/>
          <a:p>
            <a:pPr>
              <a:defRPr/>
            </a:pPr>
            <a:fld id="{85BC5B7D-D6B0-4550-9BAF-D21F2647AC79}" type="slidenum">
              <a:rPr lang="en-US" altLang="en-US" smtClean="0"/>
              <a:pPr>
                <a:defRPr/>
              </a:pPr>
              <a:t>2</a:t>
            </a:fld>
            <a:endParaRPr lang="en-US" altLang="en-US" dirty="0"/>
          </a:p>
        </p:txBody>
      </p:sp>
    </p:spTree>
    <p:extLst>
      <p:ext uri="{BB962C8B-B14F-4D97-AF65-F5344CB8AC3E}">
        <p14:creationId xmlns:p14="http://schemas.microsoft.com/office/powerpoint/2010/main" val="3349457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Sample Hypothesis Testing: </a:t>
            </a:r>
            <a:br>
              <a:rPr lang="en-US" dirty="0"/>
            </a:br>
            <a:r>
              <a:rPr lang="en-US" dirty="0"/>
              <a:t>The 6 Steps</a:t>
            </a:r>
          </a:p>
        </p:txBody>
      </p:sp>
      <p:sp>
        <p:nvSpPr>
          <p:cNvPr id="3" name="Content Placeholder 2"/>
          <p:cNvSpPr>
            <a:spLocks noGrp="1"/>
          </p:cNvSpPr>
          <p:nvPr>
            <p:ph idx="1"/>
          </p:nvPr>
        </p:nvSpPr>
        <p:spPr>
          <a:xfrm>
            <a:off x="691514" y="1925744"/>
            <a:ext cx="7543802" cy="4023360"/>
          </a:xfrm>
        </p:spPr>
        <p:txBody>
          <a:bodyPr/>
          <a:lstStyle/>
          <a:p>
            <a:pPr marL="514350" indent="-514350">
              <a:buAutoNum type="arabicPeriod"/>
            </a:pPr>
            <a:r>
              <a:rPr lang="en-US" dirty="0"/>
              <a:t>Identify H</a:t>
            </a:r>
            <a:r>
              <a:rPr lang="en-US" baseline="-25000" dirty="0"/>
              <a:t>0</a:t>
            </a:r>
            <a:r>
              <a:rPr lang="en-US" dirty="0"/>
              <a:t> and H</a:t>
            </a:r>
            <a:r>
              <a:rPr lang="en-US" baseline="-25000" dirty="0"/>
              <a:t>a</a:t>
            </a:r>
            <a:r>
              <a:rPr lang="en-US" dirty="0"/>
              <a:t>.</a:t>
            </a:r>
          </a:p>
          <a:p>
            <a:pPr marL="514350" indent="-514350">
              <a:buAutoNum type="arabicPeriod"/>
            </a:pPr>
            <a:r>
              <a:rPr lang="en-US" dirty="0"/>
              <a:t>Find the Critical Value(s) and Draw and </a:t>
            </a:r>
            <a:r>
              <a:rPr lang="en-US" sz="2800" dirty="0"/>
              <a:t>Shade.</a:t>
            </a:r>
          </a:p>
          <a:p>
            <a:pPr marL="514350" indent="-514350">
              <a:buAutoNum type="arabicPeriod"/>
            </a:pPr>
            <a:r>
              <a:rPr lang="en-US" dirty="0"/>
              <a:t>Calculate the Test – Statistic. (The evidence!)</a:t>
            </a:r>
          </a:p>
          <a:p>
            <a:pPr marL="514350" indent="-514350">
              <a:buAutoNum type="arabicPeriod"/>
            </a:pPr>
            <a:r>
              <a:rPr lang="en-US" dirty="0"/>
              <a:t>Calculate the p-value.</a:t>
            </a:r>
          </a:p>
          <a:p>
            <a:pPr marL="514350" indent="-514350">
              <a:buAutoNum type="arabicPeriod"/>
            </a:pPr>
            <a:r>
              <a:rPr lang="en-US" dirty="0"/>
              <a:t>Make a decision… Reject H</a:t>
            </a:r>
            <a:r>
              <a:rPr lang="en-US" baseline="-25000" dirty="0"/>
              <a:t>0</a:t>
            </a:r>
            <a:r>
              <a:rPr lang="en-US" dirty="0"/>
              <a:t> or FTR H</a:t>
            </a:r>
            <a:r>
              <a:rPr lang="en-US" baseline="-25000" dirty="0"/>
              <a:t>0</a:t>
            </a:r>
            <a:r>
              <a:rPr lang="en-US" dirty="0"/>
              <a:t>.</a:t>
            </a:r>
          </a:p>
          <a:p>
            <a:pPr marL="514350" indent="-514350">
              <a:buAutoNum type="arabicPeriod"/>
            </a:pPr>
            <a:r>
              <a:rPr lang="en-US" dirty="0"/>
              <a:t>Write a clear conclusion in the context of the problem…. Use mostly non-statistical terms but always report the p-value! Add a confidence interval if appropriate.  End this conclusion with a statement about the scope. </a:t>
            </a:r>
          </a:p>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20</a:t>
            </a:fld>
            <a:endParaRPr lang="en-US" altLang="en-US" dirty="0"/>
          </a:p>
        </p:txBody>
      </p:sp>
    </p:spTree>
    <p:extLst>
      <p:ext uri="{BB962C8B-B14F-4D97-AF65-F5344CB8AC3E}">
        <p14:creationId xmlns:p14="http://schemas.microsoft.com/office/powerpoint/2010/main" val="359826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Example: 1 Sample t-test</a:t>
            </a:r>
            <a:endParaRPr lang="en-US" altLang="en-US" dirty="0"/>
          </a:p>
        </p:txBody>
      </p:sp>
      <p:sp>
        <p:nvSpPr>
          <p:cNvPr id="23555" name="Rectangle 3"/>
          <p:cNvSpPr>
            <a:spLocks noGrp="1" noChangeArrowheads="1"/>
          </p:cNvSpPr>
          <p:nvPr>
            <p:ph type="body" idx="1"/>
          </p:nvPr>
        </p:nvSpPr>
        <p:spPr bwMode="auto">
          <a:xfrm>
            <a:off x="0" y="3741129"/>
            <a:ext cx="9144000" cy="2679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Conduct a 6 step one sample 2-sided t-test with alpha = .05 to test this claim.  Provide enough explanation to fully describe each step.  Recall that Step 2 is finding the critical value which is the same as the t multiplier in the corresponding 95% confidence interval.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64928"/>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8465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99" y="654759"/>
            <a:ext cx="8739077"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217714" y="1309656"/>
                <a:ext cx="8458200" cy="369332"/>
              </a:xfrm>
              <a:prstGeom prst="rect">
                <a:avLst/>
              </a:prstGeom>
              <a:noFill/>
            </p:spPr>
            <p:txBody>
              <a:bodyPr wrap="square" rtlCol="0">
                <a:spAutoFit/>
              </a:bodyPr>
              <a:lstStyle/>
              <a:p>
                <a:r>
                  <a:rPr lang="en-US" dirty="0"/>
                  <a:t>We would like to test the claim that the population mean is d</a:t>
                </a:r>
                <a14:m>
                  <m:oMath xmlns:m="http://schemas.openxmlformats.org/officeDocument/2006/math">
                    <m:r>
                      <m:rPr>
                        <m:sty m:val="p"/>
                      </m:rPr>
                      <a:rPr lang="en-US" b="0" i="0" smtClean="0">
                        <a:latin typeface="Cambria Math" panose="02040503050406030204" pitchFamily="18" charset="0"/>
                      </a:rPr>
                      <m:t>ifferent</m:t>
                    </m:r>
                    <m:r>
                      <a:rPr lang="en-US" b="0" i="0" smtClean="0">
                        <a:latin typeface="Cambria Math" panose="02040503050406030204" pitchFamily="18" charset="0"/>
                      </a:rPr>
                      <m:t> </m:t>
                    </m:r>
                    <m:r>
                      <m:rPr>
                        <m:sty m:val="p"/>
                      </m:rPr>
                      <a:rPr lang="en-US" b="0" i="0" smtClean="0">
                        <a:latin typeface="Cambria Math" panose="02040503050406030204" pitchFamily="18" charset="0"/>
                      </a:rPr>
                      <m:t>than</m:t>
                    </m:r>
                    <m:r>
                      <a:rPr lang="en-US" b="0" i="0" smtClean="0">
                        <a:latin typeface="Cambria Math" panose="02040503050406030204" pitchFamily="18" charset="0"/>
                      </a:rPr>
                      <m:t> 21</m:t>
                    </m:r>
                    <m:r>
                      <a:rPr lang="en-US" b="0" i="1" smtClean="0">
                        <a:latin typeface="Cambria Math"/>
                      </a:rPr>
                      <m:t>.</m:t>
                    </m:r>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17714" y="1309656"/>
                <a:ext cx="8458200" cy="369332"/>
              </a:xfrm>
              <a:prstGeom prst="rect">
                <a:avLst/>
              </a:prstGeom>
              <a:blipFill>
                <a:blip r:embed="rId2"/>
                <a:stretch>
                  <a:fillRect l="-649" t="-10000" b="-26667"/>
                </a:stretch>
              </a:blipFill>
            </p:spPr>
            <p:txBody>
              <a:bodyPr/>
              <a:lstStyle/>
              <a:p>
                <a:r>
                  <a:rPr lang="en-US">
                    <a:noFill/>
                  </a:rPr>
                  <a:t> </a:t>
                </a:r>
              </a:p>
            </p:txBody>
          </p:sp>
        </mc:Fallback>
      </mc:AlternateContent>
      <p:sp>
        <p:nvSpPr>
          <p:cNvPr id="5" name="TextBox 4"/>
          <p:cNvSpPr txBox="1"/>
          <p:nvPr/>
        </p:nvSpPr>
        <p:spPr>
          <a:xfrm>
            <a:off x="266700" y="1818212"/>
            <a:ext cx="8610600"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hypothesis. </a:t>
            </a:r>
          </a:p>
        </p:txBody>
      </p:sp>
      <mc:AlternateContent xmlns:mc="http://schemas.openxmlformats.org/markup-compatibility/2006" xmlns:a14="http://schemas.microsoft.com/office/drawing/2010/main">
        <mc:Choice Requires="a14">
          <p:sp>
            <p:nvSpPr>
              <p:cNvPr id="8" name="TextBox 7"/>
              <p:cNvSpPr txBox="1"/>
              <p:nvPr/>
            </p:nvSpPr>
            <p:spPr>
              <a:xfrm>
                <a:off x="3012087" y="3274287"/>
                <a:ext cx="2695803" cy="1384995"/>
              </a:xfrm>
              <a:prstGeom prst="rect">
                <a:avLst/>
              </a:prstGeom>
              <a:noFill/>
            </p:spPr>
            <p:txBody>
              <a:bodyPr wrap="none" rtlCol="0">
                <a:spAutoFit/>
              </a:bodyPr>
              <a:lstStyle/>
              <a:p>
                <a:r>
                  <a:rPr lang="en-US" sz="4000" dirty="0"/>
                  <a:t>H</a:t>
                </a:r>
                <a:r>
                  <a:rPr lang="en-US" sz="4000" baseline="-25000" dirty="0"/>
                  <a:t>0</a:t>
                </a:r>
                <a:r>
                  <a:rPr lang="en-US" sz="4000" dirty="0"/>
                  <a:t>: </a:t>
                </a:r>
                <a14:m>
                  <m:oMath xmlns:m="http://schemas.openxmlformats.org/officeDocument/2006/math">
                    <m:r>
                      <a:rPr lang="en-US" sz="4400" i="1" smtClean="0">
                        <a:latin typeface="Cambria Math"/>
                      </a:rPr>
                      <m:t>µ</m:t>
                    </m:r>
                    <m:r>
                      <a:rPr lang="en-US" sz="4400" b="0" i="1" smtClean="0">
                        <a:latin typeface="Cambria Math" panose="02040503050406030204" pitchFamily="18" charset="0"/>
                      </a:rPr>
                      <m:t>=21</m:t>
                    </m:r>
                  </m:oMath>
                </a14:m>
                <a:endParaRPr lang="en-US" sz="4000" dirty="0"/>
              </a:p>
              <a:p>
                <a:r>
                  <a:rPr lang="en-US" sz="4000" dirty="0"/>
                  <a:t>H</a:t>
                </a:r>
                <a:r>
                  <a:rPr lang="en-US" sz="4000" baseline="-25000" dirty="0"/>
                  <a:t>a</a:t>
                </a:r>
                <a:r>
                  <a:rPr lang="en-US" sz="4000" dirty="0"/>
                  <a:t>: </a:t>
                </a:r>
                <a14:m>
                  <m:oMath xmlns:m="http://schemas.openxmlformats.org/officeDocument/2006/math">
                    <m:r>
                      <a:rPr lang="en-US" sz="4000" i="1" smtClean="0">
                        <a:latin typeface="Cambria Math"/>
                      </a:rPr>
                      <m:t>µ</m:t>
                    </m:r>
                    <m:r>
                      <a:rPr lang="en-US" sz="4000" i="1">
                        <a:latin typeface="Cambria Math"/>
                      </a:rPr>
                      <m:t>≠</m:t>
                    </m:r>
                    <m:r>
                      <a:rPr lang="en-US" sz="4000" b="0" i="1" smtClean="0">
                        <a:latin typeface="Cambria Math" panose="02040503050406030204" pitchFamily="18" charset="0"/>
                      </a:rPr>
                      <m:t>21</m:t>
                    </m:r>
                  </m:oMath>
                </a14:m>
                <a:endParaRPr lang="en-US" sz="4000" dirty="0"/>
              </a:p>
            </p:txBody>
          </p:sp>
        </mc:Choice>
        <mc:Fallback xmlns="">
          <p:sp>
            <p:nvSpPr>
              <p:cNvPr id="8" name="TextBox 7"/>
              <p:cNvSpPr txBox="1">
                <a:spLocks noRot="1" noChangeAspect="1" noMove="1" noResize="1" noEditPoints="1" noAdjustHandles="1" noChangeArrowheads="1" noChangeShapeType="1" noTextEdit="1"/>
              </p:cNvSpPr>
              <p:nvPr/>
            </p:nvSpPr>
            <p:spPr>
              <a:xfrm>
                <a:off x="3012087" y="3274287"/>
                <a:ext cx="2695803" cy="1384995"/>
              </a:xfrm>
              <a:prstGeom prst="rect">
                <a:avLst/>
              </a:prstGeom>
              <a:blipFill>
                <a:blip r:embed="rId3"/>
                <a:stretch>
                  <a:fillRect l="-7919" t="-4405" b="-18062"/>
                </a:stretch>
              </a:blipFill>
            </p:spPr>
            <p:txBody>
              <a:bodyPr/>
              <a:lstStyle/>
              <a:p>
                <a:r>
                  <a:rPr lang="en-US">
                    <a:noFill/>
                  </a:rPr>
                  <a:t> </a:t>
                </a:r>
              </a:p>
            </p:txBody>
          </p:sp>
        </mc:Fallback>
      </mc:AlternateContent>
    </p:spTree>
    <p:extLst>
      <p:ext uri="{BB962C8B-B14F-4D97-AF65-F5344CB8AC3E}">
        <p14:creationId xmlns:p14="http://schemas.microsoft.com/office/powerpoint/2010/main" val="408947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9912"/>
            <a:ext cx="8583662"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217714" y="1155662"/>
                <a:ext cx="8823148" cy="646331"/>
              </a:xfrm>
              <a:prstGeom prst="rect">
                <a:avLst/>
              </a:prstGeom>
              <a:noFill/>
            </p:spPr>
            <p:txBody>
              <a:bodyPr wrap="square" rtlCol="0">
                <a:spAutoFit/>
              </a:bodyPr>
              <a:lstStyle/>
              <a:p>
                <a:pPr algn="ctr"/>
                <a:r>
                  <a:rPr lang="en-US" dirty="0"/>
                  <a:t>We would like to test the claim that the population mean is d</a:t>
                </a:r>
                <a14:m>
                  <m:oMath xmlns:m="http://schemas.openxmlformats.org/officeDocument/2006/math">
                    <m:r>
                      <m:rPr>
                        <m:sty m:val="p"/>
                      </m:rPr>
                      <a:rPr lang="en-US" b="0" i="0" smtClean="0">
                        <a:latin typeface="Cambria Math" panose="02040503050406030204" pitchFamily="18" charset="0"/>
                      </a:rPr>
                      <m:t>ifferent</m:t>
                    </m:r>
                    <m:r>
                      <a:rPr lang="en-US" b="0" i="0" smtClean="0">
                        <a:latin typeface="Cambria Math" panose="02040503050406030204" pitchFamily="18" charset="0"/>
                      </a:rPr>
                      <m:t> </m:t>
                    </m:r>
                    <m:r>
                      <m:rPr>
                        <m:sty m:val="p"/>
                      </m:rPr>
                      <a:rPr lang="en-US" b="0" i="0" smtClean="0">
                        <a:latin typeface="Cambria Math" panose="02040503050406030204" pitchFamily="18" charset="0"/>
                      </a:rPr>
                      <m:t>from</m:t>
                    </m:r>
                    <m:r>
                      <a:rPr lang="en-US" b="0" i="0" smtClean="0">
                        <a:latin typeface="Cambria Math" panose="02040503050406030204" pitchFamily="18" charset="0"/>
                      </a:rPr>
                      <m:t> 21</m:t>
                    </m:r>
                    <m:r>
                      <a:rPr lang="en-US" b="0" i="1" smtClean="0">
                        <a:latin typeface="Cambria Math"/>
                      </a:rPr>
                      <m:t>.</m:t>
                    </m:r>
                  </m:oMath>
                </a14:m>
                <a:r>
                  <a:rPr lang="en-US" dirty="0"/>
                  <a:t>  </a:t>
                </a:r>
              </a:p>
              <a:p>
                <a:pPr algn="ctr"/>
                <a:r>
                  <a:rPr lang="en-US" dirty="0"/>
                  <a:t>To do this, we take a sample of size n = 7.</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1155662"/>
                <a:ext cx="8823148" cy="646331"/>
              </a:xfrm>
              <a:prstGeom prst="rect">
                <a:avLst/>
              </a:prstGeom>
              <a:blipFill>
                <a:blip r:embed="rId2"/>
                <a:stretch>
                  <a:fillRect t="-5660" b="-14151"/>
                </a:stretch>
              </a:blipFill>
            </p:spPr>
            <p:txBody>
              <a:bodyPr/>
              <a:lstStyle/>
              <a:p>
                <a:r>
                  <a:rPr lang="en-US">
                    <a:noFill/>
                  </a:rPr>
                  <a:t> </a:t>
                </a:r>
              </a:p>
            </p:txBody>
          </p:sp>
        </mc:Fallback>
      </mc:AlternateContent>
      <p:sp>
        <p:nvSpPr>
          <p:cNvPr id="5" name="TextBox 4"/>
          <p:cNvSpPr txBox="1"/>
          <p:nvPr/>
        </p:nvSpPr>
        <p:spPr>
          <a:xfrm>
            <a:off x="0" y="1921933"/>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675245" y="1787069"/>
                <a:ext cx="1514582" cy="769441"/>
              </a:xfrm>
              <a:prstGeom prst="rect">
                <a:avLst/>
              </a:prstGeom>
              <a:noFill/>
            </p:spPr>
            <p:txBody>
              <a:bodyPr wrap="none" rtlCol="0">
                <a:spAutoFit/>
              </a:bodyPr>
              <a:lstStyle/>
              <a:p>
                <a:r>
                  <a:rPr lang="en-US" sz="2000" dirty="0"/>
                  <a:t>H</a:t>
                </a:r>
                <a:r>
                  <a:rPr lang="en-US" sz="2000" baseline="-25000" dirty="0"/>
                  <a:t>0</a:t>
                </a:r>
                <a:r>
                  <a:rPr lang="en-US" sz="2000" dirty="0"/>
                  <a:t>: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t>
                </a:r>
                <a:r>
                  <a:rPr lang="en-US" sz="2000" baseline="-25000" dirty="0"/>
                  <a:t>a</a:t>
                </a:r>
                <a:r>
                  <a:rPr lang="en-US" sz="2000" dirty="0"/>
                  <a:t>: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675245" y="1787069"/>
                <a:ext cx="1514582" cy="769441"/>
              </a:xfrm>
              <a:prstGeom prst="rect">
                <a:avLst/>
              </a:prstGeom>
              <a:blipFill>
                <a:blip r:embed="rId3"/>
                <a:stretch>
                  <a:fillRect l="-4016" b="-13492"/>
                </a:stretch>
              </a:blipFill>
            </p:spPr>
            <p:txBody>
              <a:bodyPr/>
              <a:lstStyle/>
              <a:p>
                <a:r>
                  <a:rPr lang="en-US">
                    <a:noFill/>
                  </a:rPr>
                  <a:t> </a:t>
                </a:r>
              </a:p>
            </p:txBody>
          </p:sp>
        </mc:Fallback>
      </mc:AlternateContent>
      <p:sp>
        <p:nvSpPr>
          <p:cNvPr id="10" name="TextBox 9"/>
          <p:cNvSpPr txBox="1"/>
          <p:nvPr/>
        </p:nvSpPr>
        <p:spPr>
          <a:xfrm>
            <a:off x="217714" y="2615625"/>
            <a:ext cx="8823148" cy="584775"/>
          </a:xfrm>
          <a:prstGeom prst="rect">
            <a:avLst/>
          </a:prstGeom>
          <a:noFill/>
        </p:spPr>
        <p:txBody>
          <a:bodyPr wrap="square" rtlCol="0">
            <a:spAutoFit/>
          </a:bodyPr>
          <a:lstStyle/>
          <a:p>
            <a:r>
              <a:rPr lang="en-US" sz="3200" dirty="0"/>
              <a:t>Step 2: Draw and Shade and Find the Critical Value.</a:t>
            </a:r>
          </a:p>
        </p:txBody>
      </p:sp>
      <p:pic>
        <p:nvPicPr>
          <p:cNvPr id="11" name="Picture 2" descr="http://www.statisticshowto.com/wp-content/uploads/2013/09/normal-distribution-probability.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1584"/>
          <a:stretch/>
        </p:blipFill>
        <p:spPr bwMode="auto">
          <a:xfrm>
            <a:off x="500743" y="3352800"/>
            <a:ext cx="4191000" cy="13108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481942" y="4572000"/>
            <a:ext cx="489289" cy="369332"/>
          </a:xfrm>
          <a:prstGeom prst="rect">
            <a:avLst/>
          </a:prstGeom>
          <a:noFill/>
        </p:spPr>
        <p:txBody>
          <a:bodyPr wrap="square" rtlCol="0">
            <a:spAutoFit/>
          </a:bodyPr>
          <a:lstStyle/>
          <a:p>
            <a:r>
              <a:rPr lang="en-US" dirty="0"/>
              <a:t>21</a:t>
            </a:r>
          </a:p>
        </p:txBody>
      </p:sp>
      <mc:AlternateContent xmlns:mc="http://schemas.openxmlformats.org/markup-compatibility/2006" xmlns:a14="http://schemas.microsoft.com/office/drawing/2010/main">
        <mc:Choice Requires="a14">
          <p:sp>
            <p:nvSpPr>
              <p:cNvPr id="13" name="TextBox 12"/>
              <p:cNvSpPr txBox="1"/>
              <p:nvPr/>
            </p:nvSpPr>
            <p:spPr>
              <a:xfrm>
                <a:off x="457200" y="4196620"/>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457200" y="4196620"/>
                <a:ext cx="367986" cy="369332"/>
              </a:xfrm>
              <a:prstGeom prst="rect">
                <a:avLst/>
              </a:prstGeom>
              <a:blipFill rotWithShape="1">
                <a:blip r:embed="rId5"/>
                <a:stretch>
                  <a:fillRect r="-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071652" y="5181085"/>
                <a:ext cx="1654364"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975,6</m:t>
                          </m:r>
                        </m:sub>
                      </m:sSub>
                      <m:r>
                        <a:rPr lang="en-US" b="0" i="1" smtClean="0">
                          <a:latin typeface="Cambria Math"/>
                        </a:rPr>
                        <m:t>=</m:t>
                      </m:r>
                      <m:r>
                        <a:rPr lang="en-US" b="0" i="1" smtClean="0">
                          <a:latin typeface="Cambria Math" panose="02040503050406030204" pitchFamily="18" charset="0"/>
                        </a:rPr>
                        <m:t>2.447</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3071652" y="5181085"/>
                <a:ext cx="1654364" cy="38151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191000" y="3341914"/>
                <a:ext cx="2820067"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0.05 = significance level.</a:t>
                </a:r>
              </a:p>
            </p:txBody>
          </p:sp>
        </mc:Choice>
        <mc:Fallback xmlns="">
          <p:sp>
            <p:nvSpPr>
              <p:cNvPr id="22" name="TextBox 21"/>
              <p:cNvSpPr txBox="1">
                <a:spLocks noRot="1" noChangeAspect="1" noMove="1" noResize="1" noEditPoints="1" noAdjustHandles="1" noChangeArrowheads="1" noChangeShapeType="1" noTextEdit="1"/>
              </p:cNvSpPr>
              <p:nvPr/>
            </p:nvSpPr>
            <p:spPr>
              <a:xfrm>
                <a:off x="4191000" y="3341914"/>
                <a:ext cx="2820067" cy="369332"/>
              </a:xfrm>
              <a:prstGeom prst="rect">
                <a:avLst/>
              </a:prstGeom>
              <a:blipFill>
                <a:blip r:embed="rId7"/>
                <a:stretch>
                  <a:fillRect t="-8197" r="-1515" b="-24590"/>
                </a:stretch>
              </a:blipFill>
            </p:spPr>
            <p:txBody>
              <a:bodyPr/>
              <a:lstStyle/>
              <a:p>
                <a:r>
                  <a:rPr lang="en-US">
                    <a:noFill/>
                  </a:rPr>
                  <a:t> </a:t>
                </a:r>
              </a:p>
            </p:txBody>
          </p:sp>
        </mc:Fallback>
      </mc:AlternateContent>
      <p:cxnSp>
        <p:nvCxnSpPr>
          <p:cNvPr id="24" name="Straight Arrow Connector 23"/>
          <p:cNvCxnSpPr/>
          <p:nvPr/>
        </p:nvCxnSpPr>
        <p:spPr>
          <a:xfrm flipH="1">
            <a:off x="4191000" y="4318634"/>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4197504" y="4014073"/>
                <a:ext cx="7986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i="1" smtClean="0">
                          <a:latin typeface="Cambria Math"/>
                        </a:rPr>
                        <m:t>.</m:t>
                      </m:r>
                      <m:r>
                        <a:rPr lang="en-US" b="0" i="1" smtClean="0">
                          <a:latin typeface="Cambria Math"/>
                        </a:rPr>
                        <m:t>0</m:t>
                      </m:r>
                      <m:r>
                        <a:rPr lang="en-US" b="0" i="1" smtClean="0">
                          <a:latin typeface="Cambria Math" panose="02040503050406030204" pitchFamily="18" charset="0"/>
                        </a:rPr>
                        <m:t>2</m:t>
                      </m:r>
                      <m:r>
                        <a:rPr lang="en-US" b="0" i="1" smtClean="0">
                          <a:latin typeface="Cambria Math"/>
                        </a:rPr>
                        <m:t>5</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4197504" y="4014073"/>
                <a:ext cx="798617" cy="369332"/>
              </a:xfrm>
              <a:prstGeom prst="rect">
                <a:avLst/>
              </a:prstGeom>
              <a:blipFill>
                <a:blip r:embed="rId8"/>
                <a:stretch>
                  <a:fillRect/>
                </a:stretch>
              </a:blipFill>
            </p:spPr>
            <p:txBody>
              <a:bodyPr/>
              <a:lstStyle/>
              <a:p>
                <a:r>
                  <a:rPr lang="en-US">
                    <a:noFill/>
                  </a:rPr>
                  <a:t> </a:t>
                </a:r>
              </a:p>
            </p:txBody>
          </p:sp>
        </mc:Fallback>
      </mc:AlternateContent>
      <p:sp>
        <p:nvSpPr>
          <p:cNvPr id="27" name="TextBox 26"/>
          <p:cNvSpPr txBox="1"/>
          <p:nvPr/>
        </p:nvSpPr>
        <p:spPr>
          <a:xfrm>
            <a:off x="5029200" y="3810000"/>
            <a:ext cx="1524000" cy="369332"/>
          </a:xfrm>
          <a:prstGeom prst="rect">
            <a:avLst/>
          </a:prstGeom>
          <a:noFill/>
        </p:spPr>
        <p:txBody>
          <a:bodyPr wrap="square" rtlCol="0">
            <a:spAutoFit/>
          </a:bodyPr>
          <a:lstStyle/>
          <a:p>
            <a:r>
              <a:rPr lang="en-US" dirty="0"/>
              <a:t>df = 7 – 1 = 6</a:t>
            </a:r>
          </a:p>
        </p:txBody>
      </p:sp>
      <p:cxnSp>
        <p:nvCxnSpPr>
          <p:cNvPr id="29" name="Straight Connector 28"/>
          <p:cNvCxnSpPr/>
          <p:nvPr/>
        </p:nvCxnSpPr>
        <p:spPr>
          <a:xfrm>
            <a:off x="457200" y="5054718"/>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090579" y="495317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52400" y="4888468"/>
            <a:ext cx="261610" cy="369332"/>
          </a:xfrm>
          <a:prstGeom prst="rect">
            <a:avLst/>
          </a:prstGeom>
        </p:spPr>
        <p:txBody>
          <a:bodyPr wrap="none">
            <a:spAutoFit/>
          </a:bodyPr>
          <a:lstStyle/>
          <a:p>
            <a:r>
              <a:rPr lang="en-US" i="1" dirty="0"/>
              <a:t>t</a:t>
            </a:r>
          </a:p>
        </p:txBody>
      </p:sp>
      <p:cxnSp>
        <p:nvCxnSpPr>
          <p:cNvPr id="21" name="Straight Arrow Connector 20"/>
          <p:cNvCxnSpPr/>
          <p:nvPr/>
        </p:nvCxnSpPr>
        <p:spPr>
          <a:xfrm>
            <a:off x="905985" y="4295592"/>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483705" y="3966265"/>
                <a:ext cx="7986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i="1" smtClean="0">
                          <a:latin typeface="Cambria Math"/>
                        </a:rPr>
                        <m:t>.</m:t>
                      </m:r>
                      <m:r>
                        <a:rPr lang="en-US" b="0" i="1" smtClean="0">
                          <a:latin typeface="Cambria Math"/>
                        </a:rPr>
                        <m:t>0</m:t>
                      </m:r>
                      <m:r>
                        <a:rPr lang="en-US" b="0" i="1" smtClean="0">
                          <a:latin typeface="Cambria Math" panose="02040503050406030204" pitchFamily="18" charset="0"/>
                        </a:rPr>
                        <m:t>2</m:t>
                      </m:r>
                      <m:r>
                        <a:rPr lang="en-US" b="0" i="1" smtClean="0">
                          <a:latin typeface="Cambria Math"/>
                        </a:rPr>
                        <m:t>5</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483705" y="3966265"/>
                <a:ext cx="798617" cy="369332"/>
              </a:xfrm>
              <a:prstGeom prst="rect">
                <a:avLst/>
              </a:prstGeom>
              <a:blipFill>
                <a:blip r:embed="rId9"/>
                <a:stretch>
                  <a:fillRect/>
                </a:stretch>
              </a:blipFill>
            </p:spPr>
            <p:txBody>
              <a:bodyPr/>
              <a:lstStyle/>
              <a:p>
                <a:r>
                  <a:rPr lang="en-US">
                    <a:noFill/>
                  </a:rPr>
                  <a:t> </a:t>
                </a:r>
              </a:p>
            </p:txBody>
          </p:sp>
        </mc:Fallback>
      </mc:AlternateContent>
      <p:cxnSp>
        <p:nvCxnSpPr>
          <p:cNvPr id="28" name="Straight Connector 27"/>
          <p:cNvCxnSpPr/>
          <p:nvPr/>
        </p:nvCxnSpPr>
        <p:spPr>
          <a:xfrm>
            <a:off x="4090579" y="4405995"/>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54081" y="442628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140519" y="5161970"/>
                <a:ext cx="1832296"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m:t>
                          </m:r>
                          <m:r>
                            <a:rPr lang="en-US" b="0" i="1" smtClean="0">
                              <a:latin typeface="Cambria Math" panose="02040503050406030204" pitchFamily="18" charset="0"/>
                            </a:rPr>
                            <m:t>2</m:t>
                          </m:r>
                          <m:r>
                            <a:rPr lang="en-US" b="0" i="1" smtClean="0">
                              <a:latin typeface="Cambria Math"/>
                            </a:rPr>
                            <m:t>5, </m:t>
                          </m:r>
                          <m:r>
                            <a:rPr lang="en-US" b="0" i="1" smtClean="0">
                              <a:latin typeface="Cambria Math" panose="02040503050406030204" pitchFamily="18" charset="0"/>
                            </a:rPr>
                            <m:t>6</m:t>
                          </m:r>
                        </m:sub>
                      </m:sSub>
                      <m:r>
                        <a:rPr lang="en-US" b="0" i="1" smtClean="0">
                          <a:latin typeface="Cambria Math"/>
                        </a:rPr>
                        <m:t>=</m:t>
                      </m:r>
                      <m:r>
                        <a:rPr lang="en-US" b="0" i="1" smtClean="0">
                          <a:latin typeface="Cambria Math" panose="02040503050406030204" pitchFamily="18" charset="0"/>
                        </a:rPr>
                        <m:t>−2.447</m:t>
                      </m:r>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140519" y="5161970"/>
                <a:ext cx="1832296" cy="381515"/>
              </a:xfrm>
              <a:prstGeom prst="rect">
                <a:avLst/>
              </a:prstGeom>
              <a:blipFill rotWithShape="0">
                <a:blip r:embed="rId10"/>
                <a:stretch>
                  <a:fillRect/>
                </a:stretch>
              </a:blipFill>
            </p:spPr>
            <p:txBody>
              <a:bodyPr/>
              <a:lstStyle/>
              <a:p>
                <a:r>
                  <a:rPr lang="en-US">
                    <a:noFill/>
                  </a:rPr>
                  <a:t> </a:t>
                </a:r>
              </a:p>
            </p:txBody>
          </p:sp>
        </mc:Fallback>
      </mc:AlternateContent>
      <p:cxnSp>
        <p:nvCxnSpPr>
          <p:cNvPr id="34" name="Straight Connector 33"/>
          <p:cNvCxnSpPr/>
          <p:nvPr/>
        </p:nvCxnSpPr>
        <p:spPr>
          <a:xfrm>
            <a:off x="1159446" y="4934062"/>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11"/>
          <a:stretch>
            <a:fillRect/>
          </a:stretch>
        </p:blipFill>
        <p:spPr>
          <a:xfrm>
            <a:off x="7934693" y="4899509"/>
            <a:ext cx="995686" cy="643976"/>
          </a:xfrm>
          <a:prstGeom prst="rect">
            <a:avLst/>
          </a:prstGeom>
        </p:spPr>
      </p:pic>
      <p:pic>
        <p:nvPicPr>
          <p:cNvPr id="17" name="Picture 16"/>
          <p:cNvPicPr>
            <a:picLocks noChangeAspect="1"/>
          </p:cNvPicPr>
          <p:nvPr/>
        </p:nvPicPr>
        <p:blipFill>
          <a:blip r:embed="rId12"/>
          <a:stretch>
            <a:fillRect/>
          </a:stretch>
        </p:blipFill>
        <p:spPr>
          <a:xfrm>
            <a:off x="5128346" y="4647613"/>
            <a:ext cx="2655505" cy="1066944"/>
          </a:xfrm>
          <a:prstGeom prst="rect">
            <a:avLst/>
          </a:prstGeom>
        </p:spPr>
      </p:pic>
      <p:pic>
        <p:nvPicPr>
          <p:cNvPr id="3" name="Picture 2">
            <a:extLst>
              <a:ext uri="{FF2B5EF4-FFF2-40B4-BE49-F238E27FC236}">
                <a16:creationId xmlns:a16="http://schemas.microsoft.com/office/drawing/2014/main" id="{860DA609-7D8E-452D-92AD-4500C44634F7}"/>
              </a:ext>
            </a:extLst>
          </p:cNvPr>
          <p:cNvPicPr>
            <a:picLocks noChangeAspect="1"/>
          </p:cNvPicPr>
          <p:nvPr/>
        </p:nvPicPr>
        <p:blipFill>
          <a:blip r:embed="rId13"/>
          <a:stretch>
            <a:fillRect/>
          </a:stretch>
        </p:blipFill>
        <p:spPr>
          <a:xfrm>
            <a:off x="5128346" y="5820888"/>
            <a:ext cx="1524000" cy="361950"/>
          </a:xfrm>
          <a:prstGeom prst="rect">
            <a:avLst/>
          </a:prstGeom>
        </p:spPr>
      </p:pic>
    </p:spTree>
    <p:extLst>
      <p:ext uri="{BB962C8B-B14F-4D97-AF65-F5344CB8AC3E}">
        <p14:creationId xmlns:p14="http://schemas.microsoft.com/office/powerpoint/2010/main" val="159984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20" grpId="0"/>
      <p:bldP spid="22" grpId="0"/>
      <p:bldP spid="26" grpId="0"/>
      <p:bldP spid="27" grpId="0"/>
      <p:bldP spid="32" grpId="0"/>
      <p:bldP spid="23"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3" y="622293"/>
            <a:ext cx="8572777"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217714" y="1152581"/>
                <a:ext cx="8458200" cy="646331"/>
              </a:xfrm>
              <a:prstGeom prst="rect">
                <a:avLst/>
              </a:prstGeom>
              <a:noFill/>
            </p:spPr>
            <p:txBody>
              <a:bodyPr wrap="square" rtlCol="0">
                <a:spAutoFit/>
              </a:bodyPr>
              <a:lstStyle/>
              <a:p>
                <a:pPr algn="ctr"/>
                <a:r>
                  <a:rPr lang="en-US" dirty="0"/>
                  <a:t>We would like to test the claim that the population mean is not equal to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1</m:t>
                    </m:r>
                    <m:r>
                      <a:rPr lang="en-US" b="0" i="1" smtClean="0">
                        <a:latin typeface="Cambria Math"/>
                      </a:rPr>
                      <m:t>.</m:t>
                    </m:r>
                  </m:oMath>
                </a14:m>
                <a:r>
                  <a:rPr lang="en-US" dirty="0"/>
                  <a:t>  To do this, we take a sample of size n = 7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7.08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1152581"/>
                <a:ext cx="8458200" cy="646331"/>
              </a:xfrm>
              <a:prstGeom prst="rect">
                <a:avLst/>
              </a:prstGeom>
              <a:blipFill>
                <a:blip r:embed="rId2"/>
                <a:stretch>
                  <a:fillRect t="-4717" r="-72" b="-14151"/>
                </a:stretch>
              </a:blipFill>
            </p:spPr>
            <p:txBody>
              <a:bodyPr/>
              <a:lstStyle/>
              <a:p>
                <a:r>
                  <a:rPr lang="en-US">
                    <a:noFill/>
                  </a:rPr>
                  <a:t> </a:t>
                </a:r>
              </a:p>
            </p:txBody>
          </p:sp>
        </mc:Fallback>
      </mc:AlternateContent>
      <p:sp>
        <p:nvSpPr>
          <p:cNvPr id="5" name="TextBox 4"/>
          <p:cNvSpPr txBox="1"/>
          <p:nvPr/>
        </p:nvSpPr>
        <p:spPr>
          <a:xfrm>
            <a:off x="0" y="1744768"/>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543800" y="1592759"/>
                <a:ext cx="1514582" cy="769441"/>
              </a:xfrm>
              <a:prstGeom prst="rect">
                <a:avLst/>
              </a:prstGeom>
              <a:noFill/>
            </p:spPr>
            <p:txBody>
              <a:bodyPr wrap="none" rtlCol="0">
                <a:spAutoFit/>
              </a:bodyPr>
              <a:lstStyle/>
              <a:p>
                <a:r>
                  <a:rPr lang="en-US" sz="2000" dirty="0"/>
                  <a:t>H</a:t>
                </a:r>
                <a:r>
                  <a:rPr lang="en-US" sz="2000" baseline="-25000" dirty="0"/>
                  <a:t>0</a:t>
                </a:r>
                <a:r>
                  <a:rPr lang="en-US" sz="2000" dirty="0"/>
                  <a:t>: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t>
                </a:r>
                <a:r>
                  <a:rPr lang="en-US" sz="2000" baseline="-25000" dirty="0"/>
                  <a:t>a</a:t>
                </a:r>
                <a:r>
                  <a:rPr lang="en-US" sz="2000" dirty="0"/>
                  <a:t>: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543800" y="1592759"/>
                <a:ext cx="1514582" cy="769441"/>
              </a:xfrm>
              <a:prstGeom prst="rect">
                <a:avLst/>
              </a:prstGeom>
              <a:blipFill>
                <a:blip r:embed="rId3"/>
                <a:stretch>
                  <a:fillRect l="-4435" b="-12598"/>
                </a:stretch>
              </a:blipFill>
            </p:spPr>
            <p:txBody>
              <a:bodyPr/>
              <a:lstStyle/>
              <a:p>
                <a:r>
                  <a:rPr lang="en-US">
                    <a:noFill/>
                  </a:rPr>
                  <a:t> </a:t>
                </a:r>
              </a:p>
            </p:txBody>
          </p:sp>
        </mc:Fallback>
      </mc:AlternateContent>
      <p:sp>
        <p:nvSpPr>
          <p:cNvPr id="10" name="TextBox 9"/>
          <p:cNvSpPr txBox="1"/>
          <p:nvPr/>
        </p:nvSpPr>
        <p:spPr>
          <a:xfrm>
            <a:off x="217714" y="2362200"/>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95943" y="5024735"/>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2590169" y="5414420"/>
                <a:ext cx="2302232" cy="935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29.86</m:t>
                          </m:r>
                          <m:r>
                            <a:rPr lang="en-US" b="0" i="1" smtClean="0">
                              <a:latin typeface="Cambria Math"/>
                            </a:rPr>
                            <m:t>−</m:t>
                          </m:r>
                          <m:r>
                            <a:rPr lang="en-US" b="0" i="1" smtClean="0">
                              <a:latin typeface="Cambria Math" panose="02040503050406030204" pitchFamily="18" charset="0"/>
                            </a:rPr>
                            <m:t>21</m:t>
                          </m:r>
                        </m:num>
                        <m:den>
                          <m:f>
                            <m:fPr>
                              <m:ctrlPr>
                                <a:rPr lang="en-US" i="1" smtClean="0">
                                  <a:latin typeface="Cambria Math" panose="02040503050406030204" pitchFamily="18" charset="0"/>
                                </a:rPr>
                              </m:ctrlPr>
                            </m:fPr>
                            <m:num>
                              <m:r>
                                <a:rPr lang="en-US" b="0" i="1" smtClean="0">
                                  <a:latin typeface="Cambria Math" panose="02040503050406030204" pitchFamily="18" charset="0"/>
                                </a:rPr>
                                <m:t>7.08</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7</m:t>
                                  </m:r>
                                </m:e>
                              </m:rad>
                            </m:den>
                          </m:f>
                        </m:den>
                      </m:f>
                      <m:r>
                        <a:rPr lang="en-US" b="0" i="0" smtClean="0">
                          <a:latin typeface="Cambria Math"/>
                        </a:rPr>
                        <m:t>=</m:t>
                      </m:r>
                      <m:r>
                        <a:rPr lang="en-US" b="0" i="0" smtClean="0">
                          <a:latin typeface="Cambria Math" panose="02040503050406030204" pitchFamily="18" charset="0"/>
                        </a:rPr>
                        <m:t>3.31</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90169" y="5414420"/>
                <a:ext cx="2302232" cy="935962"/>
              </a:xfrm>
              <a:prstGeom prst="rect">
                <a:avLst/>
              </a:prstGeom>
              <a:blipFill rotWithShape="0">
                <a:blip r:embed="rId4"/>
                <a:stretch>
                  <a:fillRect/>
                </a:stretch>
              </a:blipFill>
            </p:spPr>
            <p:txBody>
              <a:bodyPr/>
              <a:lstStyle/>
              <a:p>
                <a:r>
                  <a:rPr lang="en-US">
                    <a:noFill/>
                  </a:rPr>
                  <a:t> </a:t>
                </a:r>
              </a:p>
            </p:txBody>
          </p:sp>
        </mc:Fallback>
      </mc:AlternateContent>
      <p:cxnSp>
        <p:nvCxnSpPr>
          <p:cNvPr id="16" name="Straight Connector 15"/>
          <p:cNvCxnSpPr/>
          <p:nvPr/>
        </p:nvCxnSpPr>
        <p:spPr>
          <a:xfrm>
            <a:off x="5139690" y="4419600"/>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4892401" y="4654574"/>
                <a:ext cx="559769" cy="307777"/>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0" smtClean="0">
                          <a:solidFill>
                            <a:srgbClr val="FF0000"/>
                          </a:solidFill>
                          <a:latin typeface="Cambria Math" panose="02040503050406030204" pitchFamily="18" charset="0"/>
                        </a:rPr>
                        <m:t>3.31</m:t>
                      </m:r>
                    </m:oMath>
                  </m:oMathPara>
                </a14:m>
                <a:endParaRPr lang="en-US" sz="1400" dirty="0">
                  <a:solidFill>
                    <a:srgbClr val="FF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4892401" y="4654574"/>
                <a:ext cx="559769" cy="307777"/>
              </a:xfrm>
              <a:prstGeom prst="rect">
                <a:avLst/>
              </a:prstGeom>
              <a:blipFill rotWithShape="0">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1577797" y="5464063"/>
                <a:ext cx="1174937" cy="8571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i="1" smtClean="0">
                              <a:latin typeface="Cambria Math" panose="02040503050406030204" pitchFamily="18" charset="0"/>
                            </a:rPr>
                          </m:ctrlPr>
                        </m:fPr>
                        <m:num>
                          <m:acc>
                            <m:accPr>
                              <m:chr m:val="̅"/>
                              <m:ctrlPr>
                                <a:rPr lang="en-US" b="0" i="1" smtClean="0">
                                  <a:latin typeface="Cambria Math" panose="02040503050406030204" pitchFamily="18" charset="0"/>
                                </a:rPr>
                              </m:ctrlPr>
                            </m:accPr>
                            <m:e>
                              <m:r>
                                <a:rPr lang="en-US" b="0" i="1" smtClean="0">
                                  <a:latin typeface="Cambria Math"/>
                                </a:rPr>
                                <m:t>𝑥</m:t>
                              </m:r>
                            </m:e>
                          </m:acc>
                          <m:r>
                            <a:rPr lang="en-US" b="0" i="1" smtClean="0">
                              <a:latin typeface="Cambria Math"/>
                            </a:rPr>
                            <m:t>−</m:t>
                          </m:r>
                          <m:r>
                            <a:rPr lang="en-US" b="0" i="1" smtClean="0">
                              <a:latin typeface="Cambria Math"/>
                              <a:ea typeface="Cambria Math"/>
                            </a:rPr>
                            <m:t>𝜇</m:t>
                          </m:r>
                        </m:num>
                        <m:den>
                          <m:f>
                            <m:fPr>
                              <m:ctrlPr>
                                <a:rPr lang="en-US" i="1" smtClean="0">
                                  <a:latin typeface="Cambria Math" panose="02040503050406030204" pitchFamily="18" charset="0"/>
                                </a:rPr>
                              </m:ctrlPr>
                            </m:fPr>
                            <m:num>
                              <m:r>
                                <a:rPr lang="en-US" b="0" i="1" smtClean="0">
                                  <a:latin typeface="Cambria Math"/>
                                </a:rPr>
                                <m:t>𝑠</m:t>
                              </m:r>
                            </m:num>
                            <m:den>
                              <m:rad>
                                <m:radPr>
                                  <m:degHide m:val="on"/>
                                  <m:ctrlPr>
                                    <a:rPr lang="en-US" i="1" smtClean="0">
                                      <a:latin typeface="Cambria Math" panose="02040503050406030204" pitchFamily="18" charset="0"/>
                                    </a:rPr>
                                  </m:ctrlPr>
                                </m:radPr>
                                <m:deg/>
                                <m:e>
                                  <m:r>
                                    <a:rPr lang="en-US" b="0" i="1" smtClean="0">
                                      <a:latin typeface="Cambria Math"/>
                                    </a:rPr>
                                    <m:t>𝑛</m:t>
                                  </m:r>
                                </m:e>
                              </m:rad>
                            </m:den>
                          </m:f>
                        </m:den>
                      </m:f>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1577797" y="5464063"/>
                <a:ext cx="1174937" cy="857158"/>
              </a:xfrm>
              <a:prstGeom prst="rect">
                <a:avLst/>
              </a:prstGeom>
              <a:blipFill rotWithShape="0">
                <a:blip r:embed="rId6"/>
                <a:stretch>
                  <a:fillRect/>
                </a:stretch>
              </a:blipFill>
            </p:spPr>
            <p:txBody>
              <a:bodyPr/>
              <a:lstStyle/>
              <a:p>
                <a:r>
                  <a:rPr lang="en-US">
                    <a:noFill/>
                  </a:rPr>
                  <a:t> </a:t>
                </a:r>
              </a:p>
            </p:txBody>
          </p:sp>
        </mc:Fallback>
      </mc:AlternateContent>
      <p:pic>
        <p:nvPicPr>
          <p:cNvPr id="14" name="Picture 2" descr="http://www.statisticshowto.com/wp-content/uploads/2013/09/normal-distribution-probability.jpg"/>
          <p:cNvPicPr>
            <a:picLocks noChangeAspect="1" noChangeArrowheads="1"/>
          </p:cNvPicPr>
          <p:nvPr/>
        </p:nvPicPr>
        <p:blipFill rotWithShape="1">
          <a:blip r:embed="rId7">
            <a:extLst>
              <a:ext uri="{28A0092B-C50C-407E-A947-70E740481C1C}">
                <a14:useLocalDpi xmlns:a14="http://schemas.microsoft.com/office/drawing/2010/main" val="0"/>
              </a:ext>
            </a:extLst>
          </a:blip>
          <a:srcRect l="-1" r="1584"/>
          <a:stretch/>
        </p:blipFill>
        <p:spPr bwMode="auto">
          <a:xfrm>
            <a:off x="817423" y="2834751"/>
            <a:ext cx="4482135" cy="13108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918639" y="4053951"/>
            <a:ext cx="529086" cy="369332"/>
          </a:xfrm>
          <a:prstGeom prst="rect">
            <a:avLst/>
          </a:prstGeom>
          <a:noFill/>
        </p:spPr>
        <p:txBody>
          <a:bodyPr wrap="square" rtlCol="0">
            <a:spAutoFit/>
          </a:bodyPr>
          <a:lstStyle/>
          <a:p>
            <a:r>
              <a:rPr lang="en-US" dirty="0"/>
              <a:t>21</a:t>
            </a:r>
          </a:p>
        </p:txBody>
      </p:sp>
      <mc:AlternateContent xmlns:mc="http://schemas.openxmlformats.org/markup-compatibility/2006" xmlns:a14="http://schemas.microsoft.com/office/drawing/2010/main">
        <mc:Choice Requires="a14">
          <p:sp>
            <p:nvSpPr>
              <p:cNvPr id="20" name="TextBox 19"/>
              <p:cNvSpPr txBox="1"/>
              <p:nvPr/>
            </p:nvSpPr>
            <p:spPr>
              <a:xfrm>
                <a:off x="773881" y="3678571"/>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773881" y="3678571"/>
                <a:ext cx="367986" cy="369332"/>
              </a:xfrm>
              <a:prstGeom prst="rect">
                <a:avLst/>
              </a:prstGeom>
              <a:blipFill rotWithShape="0">
                <a:blip r:embed="rId8"/>
                <a:stretch>
                  <a:fillRect r="-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320956" y="4636846"/>
                <a:ext cx="1654364"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97</m:t>
                          </m:r>
                          <m:r>
                            <a:rPr lang="en-US" b="0" i="1" smtClean="0">
                              <a:latin typeface="Cambria Math"/>
                            </a:rPr>
                            <m:t>5, </m:t>
                          </m:r>
                          <m:r>
                            <a:rPr lang="en-US" b="0" i="1" smtClean="0">
                              <a:latin typeface="Cambria Math" panose="02040503050406030204" pitchFamily="18" charset="0"/>
                            </a:rPr>
                            <m:t>6</m:t>
                          </m:r>
                        </m:sub>
                      </m:sSub>
                      <m:r>
                        <a:rPr lang="en-US" b="0" i="1" smtClean="0">
                          <a:latin typeface="Cambria Math"/>
                        </a:rPr>
                        <m:t>=</m:t>
                      </m:r>
                      <m:r>
                        <a:rPr lang="en-US" b="0" i="1" smtClean="0">
                          <a:latin typeface="Cambria Math" panose="02040503050406030204" pitchFamily="18" charset="0"/>
                        </a:rPr>
                        <m:t>2.447</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3320956" y="4636846"/>
                <a:ext cx="1654364" cy="38151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507681" y="2823865"/>
                <a:ext cx="2820067"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0.05 = significance level.</a:t>
                </a:r>
              </a:p>
            </p:txBody>
          </p:sp>
        </mc:Choice>
        <mc:Fallback xmlns="">
          <p:sp>
            <p:nvSpPr>
              <p:cNvPr id="23" name="TextBox 22"/>
              <p:cNvSpPr txBox="1">
                <a:spLocks noRot="1" noChangeAspect="1" noMove="1" noResize="1" noEditPoints="1" noAdjustHandles="1" noChangeArrowheads="1" noChangeShapeType="1" noTextEdit="1"/>
              </p:cNvSpPr>
              <p:nvPr/>
            </p:nvSpPr>
            <p:spPr>
              <a:xfrm>
                <a:off x="4507681" y="2823865"/>
                <a:ext cx="2820067" cy="369332"/>
              </a:xfrm>
              <a:prstGeom prst="rect">
                <a:avLst/>
              </a:prstGeom>
              <a:blipFill>
                <a:blip r:embed="rId10"/>
                <a:stretch>
                  <a:fillRect t="-8197" r="-1512" b="-24590"/>
                </a:stretch>
              </a:blipFill>
            </p:spPr>
            <p:txBody>
              <a:bodyPr/>
              <a:lstStyle/>
              <a:p>
                <a:r>
                  <a:rPr lang="en-US">
                    <a:noFill/>
                  </a:rPr>
                  <a:t> </a:t>
                </a:r>
              </a:p>
            </p:txBody>
          </p:sp>
        </mc:Fallback>
      </mc:AlternateContent>
      <p:cxnSp>
        <p:nvCxnSpPr>
          <p:cNvPr id="24" name="Straight Arrow Connector 23"/>
          <p:cNvCxnSpPr/>
          <p:nvPr/>
        </p:nvCxnSpPr>
        <p:spPr>
          <a:xfrm flipH="1">
            <a:off x="4837184" y="3800786"/>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4837184" y="3440522"/>
                <a:ext cx="734496" cy="369332"/>
              </a:xfrm>
              <a:prstGeom prst="rect">
                <a:avLst/>
              </a:prstGeom>
              <a:noFill/>
            </p:spPr>
            <p:txBody>
              <a:bodyPr wrap="none" rtlCol="0">
                <a:spAutoFit/>
              </a:bodyPr>
              <a:lstStyle/>
              <a:p>
                <a:r>
                  <a:rPr lang="en-US" dirty="0"/>
                  <a:t>0</a:t>
                </a:r>
                <a14:m>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2</m:t>
                    </m:r>
                    <m:r>
                      <a:rPr lang="en-US" b="0" i="1" smtClean="0">
                        <a:latin typeface="Cambria Math"/>
                      </a:rPr>
                      <m:t>5</m:t>
                    </m:r>
                  </m:oMath>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4837184" y="3440522"/>
                <a:ext cx="734496" cy="369332"/>
              </a:xfrm>
              <a:prstGeom prst="rect">
                <a:avLst/>
              </a:prstGeom>
              <a:blipFill>
                <a:blip r:embed="rId11"/>
                <a:stretch>
                  <a:fillRect l="-7500" t="-8197" b="-24590"/>
                </a:stretch>
              </a:blipFill>
            </p:spPr>
            <p:txBody>
              <a:bodyPr/>
              <a:lstStyle/>
              <a:p>
                <a:r>
                  <a:rPr lang="en-US">
                    <a:noFill/>
                  </a:rPr>
                  <a:t> </a:t>
                </a:r>
              </a:p>
            </p:txBody>
          </p:sp>
        </mc:Fallback>
      </mc:AlternateContent>
      <p:sp>
        <p:nvSpPr>
          <p:cNvPr id="26" name="TextBox 25"/>
          <p:cNvSpPr txBox="1"/>
          <p:nvPr/>
        </p:nvSpPr>
        <p:spPr>
          <a:xfrm>
            <a:off x="5493143" y="3293515"/>
            <a:ext cx="1524000" cy="369332"/>
          </a:xfrm>
          <a:prstGeom prst="rect">
            <a:avLst/>
          </a:prstGeom>
          <a:noFill/>
        </p:spPr>
        <p:txBody>
          <a:bodyPr wrap="square" rtlCol="0">
            <a:spAutoFit/>
          </a:bodyPr>
          <a:lstStyle/>
          <a:p>
            <a:r>
              <a:rPr lang="en-US" dirty="0"/>
              <a:t>df = 7 – 1 = 6</a:t>
            </a:r>
          </a:p>
        </p:txBody>
      </p:sp>
      <p:cxnSp>
        <p:nvCxnSpPr>
          <p:cNvPr id="27" name="Straight Connector 26"/>
          <p:cNvCxnSpPr/>
          <p:nvPr/>
        </p:nvCxnSpPr>
        <p:spPr>
          <a:xfrm>
            <a:off x="732560" y="4528149"/>
            <a:ext cx="4501064" cy="1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87295" y="4433764"/>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69081" y="4370419"/>
            <a:ext cx="261610" cy="369332"/>
          </a:xfrm>
          <a:prstGeom prst="rect">
            <a:avLst/>
          </a:prstGeom>
        </p:spPr>
        <p:txBody>
          <a:bodyPr wrap="none">
            <a:spAutoFit/>
          </a:bodyPr>
          <a:lstStyle/>
          <a:p>
            <a:r>
              <a:rPr lang="en-US" i="1" dirty="0"/>
              <a:t>t</a:t>
            </a:r>
          </a:p>
        </p:txBody>
      </p:sp>
      <p:cxnSp>
        <p:nvCxnSpPr>
          <p:cNvPr id="30" name="Straight Arrow Connector 29"/>
          <p:cNvCxnSpPr/>
          <p:nvPr/>
        </p:nvCxnSpPr>
        <p:spPr>
          <a:xfrm>
            <a:off x="1222666" y="3777543"/>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800386" y="3448216"/>
                <a:ext cx="7986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i="1" smtClean="0">
                          <a:latin typeface="Cambria Math"/>
                        </a:rPr>
                        <m:t>.</m:t>
                      </m:r>
                      <m:r>
                        <a:rPr lang="en-US" b="0" i="1" smtClean="0">
                          <a:latin typeface="Cambria Math"/>
                        </a:rPr>
                        <m:t>0</m:t>
                      </m:r>
                      <m:r>
                        <a:rPr lang="en-US" b="0" i="1" smtClean="0">
                          <a:latin typeface="Cambria Math" panose="02040503050406030204" pitchFamily="18" charset="0"/>
                        </a:rPr>
                        <m:t>2</m:t>
                      </m:r>
                      <m:r>
                        <a:rPr lang="en-US" b="0" i="1" smtClean="0">
                          <a:latin typeface="Cambria Math"/>
                        </a:rPr>
                        <m:t>5</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800386" y="3448216"/>
                <a:ext cx="798617" cy="369332"/>
              </a:xfrm>
              <a:prstGeom prst="rect">
                <a:avLst/>
              </a:prstGeom>
              <a:blipFill>
                <a:blip r:embed="rId12"/>
                <a:stretch>
                  <a:fillRect/>
                </a:stretch>
              </a:blipFill>
            </p:spPr>
            <p:txBody>
              <a:bodyPr/>
              <a:lstStyle/>
              <a:p>
                <a:r>
                  <a:rPr lang="en-US">
                    <a:noFill/>
                  </a:rPr>
                  <a:t> </a:t>
                </a:r>
              </a:p>
            </p:txBody>
          </p:sp>
        </mc:Fallback>
      </mc:AlternateContent>
      <p:cxnSp>
        <p:nvCxnSpPr>
          <p:cNvPr id="32" name="Straight Connector 31"/>
          <p:cNvCxnSpPr/>
          <p:nvPr/>
        </p:nvCxnSpPr>
        <p:spPr>
          <a:xfrm>
            <a:off x="4687295" y="3887946"/>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470762" y="3908238"/>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730691" y="4553315"/>
                <a:ext cx="1691965" cy="381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m:t>
                          </m:r>
                          <m:r>
                            <a:rPr lang="en-US" b="0" i="1" smtClean="0">
                              <a:latin typeface="Cambria Math" panose="02040503050406030204" pitchFamily="18" charset="0"/>
                            </a:rPr>
                            <m:t>2</m:t>
                          </m:r>
                          <m:r>
                            <a:rPr lang="en-US" b="0" i="1" smtClean="0">
                              <a:latin typeface="Cambria Math"/>
                            </a:rPr>
                            <m:t>5, </m:t>
                          </m:r>
                          <m:r>
                            <a:rPr lang="en-US" b="0" i="1" smtClean="0">
                              <a:latin typeface="Cambria Math" panose="02040503050406030204" pitchFamily="18" charset="0"/>
                            </a:rPr>
                            <m:t>6</m:t>
                          </m:r>
                        </m:sub>
                      </m:sSub>
                      <m:r>
                        <a:rPr lang="en-US" b="0" i="1" smtClean="0">
                          <a:latin typeface="Cambria Math" panose="02040503050406030204" pitchFamily="18" charset="0"/>
                        </a:rPr>
                        <m:t>=</m:t>
                      </m:r>
                      <m:r>
                        <a:rPr lang="en-US" sz="1600" b="0" i="1" smtClean="0">
                          <a:latin typeface="Cambria Math" panose="02040503050406030204" pitchFamily="18" charset="0"/>
                        </a:rPr>
                        <m:t>−2.447</m:t>
                      </m:r>
                    </m:oMath>
                  </m:oMathPara>
                </a14:m>
                <a:endParaRPr lang="en-US" sz="1600" dirty="0"/>
              </a:p>
            </p:txBody>
          </p:sp>
        </mc:Choice>
        <mc:Fallback xmlns="">
          <p:sp>
            <p:nvSpPr>
              <p:cNvPr id="34" name="TextBox 33"/>
              <p:cNvSpPr txBox="1">
                <a:spLocks noRot="1" noChangeAspect="1" noMove="1" noResize="1" noEditPoints="1" noAdjustHandles="1" noChangeArrowheads="1" noChangeShapeType="1" noTextEdit="1"/>
              </p:cNvSpPr>
              <p:nvPr/>
            </p:nvSpPr>
            <p:spPr>
              <a:xfrm>
                <a:off x="730691" y="4553315"/>
                <a:ext cx="1691965" cy="381515"/>
              </a:xfrm>
              <a:prstGeom prst="rect">
                <a:avLst/>
              </a:prstGeom>
              <a:blipFill rotWithShape="0">
                <a:blip r:embed="rId13"/>
                <a:stretch>
                  <a:fillRect/>
                </a:stretch>
              </a:blipFill>
            </p:spPr>
            <p:txBody>
              <a:bodyPr/>
              <a:lstStyle/>
              <a:p>
                <a:r>
                  <a:rPr lang="en-US">
                    <a:noFill/>
                  </a:rPr>
                  <a:t> </a:t>
                </a:r>
              </a:p>
            </p:txBody>
          </p:sp>
        </mc:Fallback>
      </mc:AlternateContent>
      <p:cxnSp>
        <p:nvCxnSpPr>
          <p:cNvPr id="35" name="Straight Connector 34"/>
          <p:cNvCxnSpPr/>
          <p:nvPr/>
        </p:nvCxnSpPr>
        <p:spPr>
          <a:xfrm>
            <a:off x="1476127" y="4416013"/>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977" y="551862"/>
            <a:ext cx="8687077"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95943" y="856904"/>
                <a:ext cx="8458200" cy="646331"/>
              </a:xfrm>
              <a:prstGeom prst="rect">
                <a:avLst/>
              </a:prstGeom>
              <a:noFill/>
            </p:spPr>
            <p:txBody>
              <a:bodyPr wrap="square" rtlCol="0">
                <a:spAutoFit/>
              </a:bodyPr>
              <a:lstStyle/>
              <a:p>
                <a:pPr algn="ctr"/>
                <a:r>
                  <a:rPr lang="en-US" dirty="0"/>
                  <a:t>We would like to test the claim that the population mean is n</a:t>
                </a:r>
                <a14:m>
                  <m:oMath xmlns:m="http://schemas.openxmlformats.org/officeDocument/2006/math">
                    <m:r>
                      <m:rPr>
                        <m:sty m:val="p"/>
                      </m:rPr>
                      <a:rPr lang="en-US" b="0" i="0" smtClean="0">
                        <a:latin typeface="Cambria Math" panose="02040503050406030204" pitchFamily="18" charset="0"/>
                      </a:rPr>
                      <m:t>ot</m:t>
                    </m:r>
                    <m:r>
                      <a:rPr lang="en-US" b="0" i="0" smtClean="0">
                        <a:latin typeface="Cambria Math" panose="02040503050406030204" pitchFamily="18" charset="0"/>
                      </a:rPr>
                      <m:t> </m:t>
                    </m:r>
                    <m:r>
                      <m:rPr>
                        <m:sty m:val="p"/>
                      </m:rPr>
                      <a:rPr lang="en-US" b="0" i="0" smtClean="0">
                        <a:latin typeface="Cambria Math" panose="02040503050406030204" pitchFamily="18" charset="0"/>
                      </a:rPr>
                      <m:t>equal</m:t>
                    </m:r>
                    <m:r>
                      <a:rPr lang="en-US" b="0" i="0" smtClean="0">
                        <a:latin typeface="Cambria Math" panose="02040503050406030204" pitchFamily="18" charset="0"/>
                      </a:rPr>
                      <m:t> </m:t>
                    </m:r>
                    <m:r>
                      <m:rPr>
                        <m:sty m:val="p"/>
                      </m:rPr>
                      <a:rPr lang="en-US" b="0" i="0" smtClean="0">
                        <a:latin typeface="Cambria Math" panose="02040503050406030204" pitchFamily="18" charset="0"/>
                      </a:rPr>
                      <m:t>to</m:t>
                    </m:r>
                    <m:r>
                      <a:rPr lang="en-US" b="0" i="0" smtClean="0">
                        <a:latin typeface="Cambria Math" panose="02040503050406030204" pitchFamily="18" charset="0"/>
                      </a:rPr>
                      <m:t> 21</m:t>
                    </m:r>
                    <m:r>
                      <a:rPr lang="en-US" b="0" i="1" smtClean="0">
                        <a:latin typeface="Cambria Math"/>
                      </a:rPr>
                      <m:t>.</m:t>
                    </m:r>
                  </m:oMath>
                </a14:m>
                <a:r>
                  <a:rPr lang="en-US" dirty="0"/>
                  <a:t>  To do this, we take a sample of size n = 8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195943" y="856904"/>
                <a:ext cx="8458200" cy="646331"/>
              </a:xfrm>
              <a:prstGeom prst="rect">
                <a:avLst/>
              </a:prstGeom>
              <a:blipFill>
                <a:blip r:embed="rId2"/>
                <a:stretch>
                  <a:fillRect t="-5660" r="-216"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504508" y="1267498"/>
                <a:ext cx="1514582" cy="769441"/>
              </a:xfrm>
              <a:prstGeom prst="rect">
                <a:avLst/>
              </a:prstGeom>
              <a:noFill/>
            </p:spPr>
            <p:txBody>
              <a:bodyPr wrap="none" rtlCol="0">
                <a:spAutoFit/>
              </a:bodyPr>
              <a:lstStyle/>
              <a:p>
                <a:r>
                  <a:rPr lang="en-US" sz="2000" dirty="0"/>
                  <a:t>H</a:t>
                </a:r>
                <a:r>
                  <a:rPr lang="en-US" sz="2000" baseline="-25000" dirty="0"/>
                  <a:t>0</a:t>
                </a:r>
                <a:r>
                  <a:rPr lang="en-US" sz="2000" dirty="0"/>
                  <a:t>: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t>
                </a:r>
                <a:r>
                  <a:rPr lang="en-US" sz="2000" baseline="-25000" dirty="0"/>
                  <a:t>a</a:t>
                </a:r>
                <a:r>
                  <a:rPr lang="en-US" sz="2000" dirty="0"/>
                  <a:t>: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r>
                      <a:rPr lang="en-US" sz="2000" b="0" i="1" smtClean="0">
                        <a:latin typeface="Cambria Math"/>
                      </a:rPr>
                      <m:t> </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504508" y="1267498"/>
                <a:ext cx="1514582" cy="769441"/>
              </a:xfrm>
              <a:prstGeom prst="rect">
                <a:avLst/>
              </a:prstGeom>
              <a:blipFill>
                <a:blip r:embed="rId3"/>
                <a:stretch>
                  <a:fillRect l="-4016"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52401" y="4027378"/>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773633" y="4087465"/>
                <a:ext cx="1256883" cy="9452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charset="0"/>
                            </a:rPr>
                            <m:t>29.86</m:t>
                          </m:r>
                          <m:r>
                            <a:rPr lang="en-US" sz="1400" b="0" i="1" smtClean="0">
                              <a:latin typeface="Cambria Math"/>
                            </a:rPr>
                            <m:t>−</m:t>
                          </m:r>
                          <m:r>
                            <a:rPr lang="en-US" sz="1400" b="0" i="1" smtClean="0">
                              <a:latin typeface="Cambria Math" charset="0"/>
                            </a:rPr>
                            <m:t>21</m:t>
                          </m:r>
                        </m:num>
                        <m:den>
                          <m:f>
                            <m:fPr>
                              <m:ctrlPr>
                                <a:rPr lang="en-US" sz="1400" i="1" smtClean="0">
                                  <a:latin typeface="Cambria Math" panose="02040503050406030204" pitchFamily="18" charset="0"/>
                                </a:rPr>
                              </m:ctrlPr>
                            </m:fPr>
                            <m:num>
                              <m:r>
                                <a:rPr lang="en-US" sz="1400" b="0" i="1" smtClean="0">
                                  <a:latin typeface="Cambria Math"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charset="0"/>
                                    </a:rPr>
                                    <m:t>7</m:t>
                                  </m:r>
                                </m:e>
                              </m:rad>
                            </m:den>
                          </m:f>
                        </m:den>
                      </m:f>
                    </m:oMath>
                  </m:oMathPara>
                </a14:m>
                <a:endParaRPr lang="en-US" sz="1400" b="0" i="1" dirty="0">
                  <a:latin typeface="Cambria Math" charset="0"/>
                </a:endParaRPr>
              </a:p>
              <a:p>
                <a:pPr/>
                <a14:m>
                  <m:oMathPara xmlns:m="http://schemas.openxmlformats.org/officeDocument/2006/math">
                    <m:oMathParaPr>
                      <m:jc m:val="centerGroup"/>
                    </m:oMathParaPr>
                    <m:oMath xmlns:m="http://schemas.openxmlformats.org/officeDocument/2006/math">
                      <m:r>
                        <a:rPr lang="en-US" sz="1400" b="0" i="0" smtClean="0">
                          <a:latin typeface="Cambria Math"/>
                        </a:rPr>
                        <m:t>=</m:t>
                      </m:r>
                      <m:r>
                        <a:rPr lang="en-US" sz="1400" b="0" i="0" smtClean="0">
                          <a:latin typeface="Cambria Math" panose="02040503050406030204" pitchFamily="18" charset="0"/>
                        </a:rPr>
                        <m:t>3.31</m:t>
                      </m:r>
                    </m:oMath>
                  </m:oMathPara>
                </a14:m>
                <a:endParaRPr lang="en-US" sz="1400" dirty="0"/>
              </a:p>
            </p:txBody>
          </p:sp>
        </mc:Choice>
        <mc:Fallback xmlns="">
          <p:sp>
            <p:nvSpPr>
              <p:cNvPr id="3" name="TextBox 2"/>
              <p:cNvSpPr txBox="1">
                <a:spLocks noRot="1" noChangeAspect="1" noMove="1" noResize="1" noEditPoints="1" noAdjustHandles="1" noChangeArrowheads="1" noChangeShapeType="1" noTextEdit="1"/>
              </p:cNvSpPr>
              <p:nvPr/>
            </p:nvSpPr>
            <p:spPr>
              <a:xfrm>
                <a:off x="7773633" y="4087465"/>
                <a:ext cx="1256883" cy="94525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78730" y="4032618"/>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978730" y="4032618"/>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50801" y="4548162"/>
            <a:ext cx="8991598" cy="1938992"/>
          </a:xfrm>
          <a:prstGeom prst="rect">
            <a:avLst/>
          </a:prstGeom>
          <a:noFill/>
        </p:spPr>
        <p:txBody>
          <a:bodyPr wrap="square" rtlCol="0">
            <a:spAutoFit/>
          </a:bodyPr>
          <a:lstStyle/>
          <a:p>
            <a:r>
              <a:rPr lang="en-US" sz="2400" dirty="0"/>
              <a:t>Step 4: Find the p-value: </a:t>
            </a:r>
            <a:r>
              <a:rPr lang="en-US" sz="2400" i="1" dirty="0"/>
              <a:t>The probability of observing by random chance something </a:t>
            </a:r>
            <a:r>
              <a:rPr lang="en-US" sz="2400" i="1" u="sng" dirty="0"/>
              <a:t>as extreme or more extreme </a:t>
            </a:r>
            <a:r>
              <a:rPr lang="en-US" sz="2400" i="1" dirty="0"/>
              <a:t>than what was observed under the assumption that the null hypothesis is true.  </a:t>
            </a:r>
            <a:r>
              <a:rPr lang="en-US" sz="2400" dirty="0"/>
              <a:t>(Usually found with software.)  The red shaded region above is </a:t>
            </a:r>
            <a:r>
              <a:rPr lang="en-US" sz="2400" dirty="0">
                <a:solidFill>
                  <a:srgbClr val="FF0000"/>
                </a:solidFill>
              </a:rPr>
              <a:t>0.0162</a:t>
            </a:r>
            <a:r>
              <a:rPr lang="en-US" sz="2400" dirty="0"/>
              <a:t> (sum of both red areas)</a:t>
            </a:r>
          </a:p>
        </p:txBody>
      </p:sp>
      <p:pic>
        <p:nvPicPr>
          <p:cNvPr id="6" name="Picture 5"/>
          <p:cNvPicPr>
            <a:picLocks noChangeAspect="1"/>
          </p:cNvPicPr>
          <p:nvPr/>
        </p:nvPicPr>
        <p:blipFill>
          <a:blip r:embed="rId6"/>
          <a:stretch>
            <a:fillRect/>
          </a:stretch>
        </p:blipFill>
        <p:spPr>
          <a:xfrm>
            <a:off x="1968156" y="2284979"/>
            <a:ext cx="5278721" cy="1687552"/>
          </a:xfrm>
          <a:prstGeom prst="rect">
            <a:avLst/>
          </a:prstGeom>
        </p:spPr>
      </p:pic>
    </p:spTree>
    <p:extLst>
      <p:ext uri="{BB962C8B-B14F-4D97-AF65-F5344CB8AC3E}">
        <p14:creationId xmlns:p14="http://schemas.microsoft.com/office/powerpoint/2010/main" val="425674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006" y="543032"/>
            <a:ext cx="8847085"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228600" y="854724"/>
                <a:ext cx="8458200" cy="646331"/>
              </a:xfrm>
              <a:prstGeom prst="rect">
                <a:avLst/>
              </a:prstGeom>
              <a:noFill/>
            </p:spPr>
            <p:txBody>
              <a:bodyPr wrap="square" rtlCol="0">
                <a:spAutoFit/>
              </a:bodyPr>
              <a:lstStyle/>
              <a:p>
                <a:pPr algn="ctr"/>
                <a:r>
                  <a:rPr lang="en-US" dirty="0"/>
                  <a:t>We would like to test the claim that the population mean is n</a:t>
                </a:r>
                <a14:m>
                  <m:oMath xmlns:m="http://schemas.openxmlformats.org/officeDocument/2006/math">
                    <m:r>
                      <m:rPr>
                        <m:sty m:val="p"/>
                      </m:rPr>
                      <a:rPr lang="en-US">
                        <a:latin typeface="Cambria Math" panose="02040503050406030204" pitchFamily="18" charset="0"/>
                      </a:rPr>
                      <m:t>ot</m:t>
                    </m:r>
                    <m:r>
                      <a:rPr lang="en-US">
                        <a:latin typeface="Cambria Math" panose="02040503050406030204" pitchFamily="18" charset="0"/>
                      </a:rPr>
                      <m:t> </m:t>
                    </m:r>
                    <m:r>
                      <m:rPr>
                        <m:sty m:val="p"/>
                      </m:rPr>
                      <a:rPr lang="en-US">
                        <a:latin typeface="Cambria Math" panose="02040503050406030204" pitchFamily="18" charset="0"/>
                      </a:rPr>
                      <m:t>equal</m:t>
                    </m:r>
                    <m:r>
                      <a:rPr lang="en-US">
                        <a:latin typeface="Cambria Math" panose="02040503050406030204" pitchFamily="18" charset="0"/>
                      </a:rPr>
                      <m:t> </m:t>
                    </m:r>
                    <m:r>
                      <m:rPr>
                        <m:sty m:val="p"/>
                      </m:rPr>
                      <a:rPr lang="en-US">
                        <a:latin typeface="Cambria Math" panose="02040503050406030204" pitchFamily="18" charset="0"/>
                      </a:rPr>
                      <m:t>to</m:t>
                    </m:r>
                    <m:r>
                      <a:rPr lang="en-US">
                        <a:latin typeface="Cambria Math" panose="02040503050406030204" pitchFamily="18" charset="0"/>
                      </a:rPr>
                      <m:t> 21</m:t>
                    </m:r>
                    <m:r>
                      <a:rPr lang="en-US" i="1">
                        <a:latin typeface="Cambria Math"/>
                      </a:rPr>
                      <m:t>.</m:t>
                    </m:r>
                  </m:oMath>
                </a14:m>
                <a:r>
                  <a:rPr lang="en-US" dirty="0"/>
                  <a:t>  To do this, we take a sample of size n = 8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28600" y="854724"/>
                <a:ext cx="8458200" cy="646331"/>
              </a:xfrm>
              <a:prstGeom prst="rect">
                <a:avLst/>
              </a:prstGeom>
              <a:blipFill>
                <a:blip r:embed="rId2"/>
                <a:stretch>
                  <a:fillRect t="-4717" r="-216"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629418" y="1332131"/>
                <a:ext cx="1514582" cy="769441"/>
              </a:xfrm>
              <a:prstGeom prst="rect">
                <a:avLst/>
              </a:prstGeom>
              <a:noFill/>
            </p:spPr>
            <p:txBody>
              <a:bodyPr wrap="none" rtlCol="0">
                <a:spAutoFit/>
              </a:bodyPr>
              <a:lstStyle/>
              <a:p>
                <a:r>
                  <a:rPr lang="en-US" sz="2000" dirty="0"/>
                  <a:t>H</a:t>
                </a:r>
                <a:r>
                  <a:rPr lang="en-US" sz="2000" baseline="-25000" dirty="0"/>
                  <a:t>0</a:t>
                </a:r>
                <a:r>
                  <a:rPr lang="en-US" sz="2000" dirty="0"/>
                  <a:t>: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t>
                </a:r>
                <a:r>
                  <a:rPr lang="en-US" sz="2000" baseline="-25000" dirty="0"/>
                  <a:t>a</a:t>
                </a:r>
                <a:r>
                  <a:rPr lang="en-US" sz="2000" dirty="0"/>
                  <a:t>: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r>
                      <a:rPr lang="en-US" sz="2000" b="0" i="1" smtClean="0">
                        <a:latin typeface="Cambria Math"/>
                      </a:rPr>
                      <m:t> </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629418" y="1332131"/>
                <a:ext cx="1514582" cy="769441"/>
              </a:xfrm>
              <a:prstGeom prst="rect">
                <a:avLst/>
              </a:prstGeom>
              <a:blipFill>
                <a:blip r:embed="rId3"/>
                <a:stretch>
                  <a:fillRect l="-4435"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192757" y="4107499"/>
                <a:ext cx="1826334" cy="748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r>
                        <a:rPr lang="en-US" sz="1400" b="0" i="0" smtClean="0">
                          <a:latin typeface="Cambria Math"/>
                        </a:rPr>
                        <m:t>=</m:t>
                      </m:r>
                      <m:r>
                        <a:rPr lang="en-US" sz="1400" b="0" i="0" smtClean="0">
                          <a:latin typeface="Cambria Math" panose="02040503050406030204" pitchFamily="18" charset="0"/>
                        </a:rPr>
                        <m:t>3.31</m:t>
                      </m:r>
                    </m:oMath>
                  </m:oMathPara>
                </a14:m>
                <a:endParaRPr lang="en-US" sz="1400" dirty="0"/>
              </a:p>
            </p:txBody>
          </p:sp>
        </mc:Choice>
        <mc:Fallback xmlns="">
          <p:sp>
            <p:nvSpPr>
              <p:cNvPr id="3" name="TextBox 2"/>
              <p:cNvSpPr txBox="1">
                <a:spLocks noRot="1" noChangeAspect="1" noMove="1" noResize="1" noEditPoints="1" noAdjustHandles="1" noChangeArrowheads="1" noChangeShapeType="1" noTextEdit="1"/>
              </p:cNvSpPr>
              <p:nvPr/>
            </p:nvSpPr>
            <p:spPr>
              <a:xfrm>
                <a:off x="7192757" y="4107499"/>
                <a:ext cx="1826334" cy="74841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434932" y="4107499"/>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434932" y="4107499"/>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72006" y="4607843"/>
            <a:ext cx="8779606" cy="461665"/>
          </a:xfrm>
          <a:prstGeom prst="rect">
            <a:avLst/>
          </a:prstGeom>
          <a:noFill/>
        </p:spPr>
        <p:txBody>
          <a:bodyPr wrap="square" rtlCol="0">
            <a:spAutoFit/>
          </a:bodyPr>
          <a:lstStyle/>
          <a:p>
            <a:r>
              <a:rPr lang="en-US" sz="2400" dirty="0"/>
              <a:t>Step 4: Find the p-value: P-value 0.0162&lt; .05</a:t>
            </a:r>
          </a:p>
        </p:txBody>
      </p:sp>
      <p:sp>
        <p:nvSpPr>
          <p:cNvPr id="12" name="TextBox 11"/>
          <p:cNvSpPr txBox="1"/>
          <p:nvPr/>
        </p:nvSpPr>
        <p:spPr>
          <a:xfrm>
            <a:off x="176795" y="5153142"/>
            <a:ext cx="8779606" cy="1200329"/>
          </a:xfrm>
          <a:prstGeom prst="rect">
            <a:avLst/>
          </a:prstGeom>
          <a:noFill/>
        </p:spPr>
        <p:txBody>
          <a:bodyPr wrap="square" rtlCol="0">
            <a:spAutoFit/>
          </a:bodyPr>
          <a:lstStyle/>
          <a:p>
            <a:r>
              <a:rPr lang="en-US" sz="2400" dirty="0"/>
              <a:t>Step 5: Key!  The sample mean we found is very unusual under the assumption that the true mean age is 21.  So we Reject the assumption that the true mean age is 21. That is, we REJECT H</a:t>
            </a:r>
            <a:r>
              <a:rPr lang="en-US" sz="2400" baseline="-25000" dirty="0"/>
              <a:t>0</a:t>
            </a:r>
            <a:r>
              <a:rPr lang="en-US" sz="2400" dirty="0"/>
              <a:t>.  </a:t>
            </a:r>
          </a:p>
        </p:txBody>
      </p:sp>
      <p:pic>
        <p:nvPicPr>
          <p:cNvPr id="13" name="Picture 12">
            <a:extLst>
              <a:ext uri="{FF2B5EF4-FFF2-40B4-BE49-F238E27FC236}">
                <a16:creationId xmlns:a16="http://schemas.microsoft.com/office/drawing/2014/main" id="{21BE6FF3-4F1E-44AF-BAF9-D00F8D738870}"/>
              </a:ext>
            </a:extLst>
          </p:cNvPr>
          <p:cNvPicPr>
            <a:picLocks noChangeAspect="1"/>
          </p:cNvPicPr>
          <p:nvPr/>
        </p:nvPicPr>
        <p:blipFill>
          <a:blip r:embed="rId6"/>
          <a:stretch>
            <a:fillRect/>
          </a:stretch>
        </p:blipFill>
        <p:spPr>
          <a:xfrm>
            <a:off x="1968157" y="2284979"/>
            <a:ext cx="4756494" cy="1520601"/>
          </a:xfrm>
          <a:prstGeom prst="rect">
            <a:avLst/>
          </a:prstGeom>
        </p:spPr>
      </p:pic>
    </p:spTree>
    <p:extLst>
      <p:ext uri="{BB962C8B-B14F-4D97-AF65-F5344CB8AC3E}">
        <p14:creationId xmlns:p14="http://schemas.microsoft.com/office/powerpoint/2010/main" val="112793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533421"/>
            <a:ext cx="8823148"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55777" y="854938"/>
                <a:ext cx="8458200" cy="646331"/>
              </a:xfrm>
              <a:prstGeom prst="rect">
                <a:avLst/>
              </a:prstGeom>
              <a:noFill/>
            </p:spPr>
            <p:txBody>
              <a:bodyPr wrap="square" rtlCol="0">
                <a:spAutoFit/>
              </a:bodyPr>
              <a:lstStyle/>
              <a:p>
                <a:pPr algn="ctr"/>
                <a:r>
                  <a:rPr lang="en-US" dirty="0"/>
                  <a:t>We would like to test the claim that the population mean is not equal to 21. To do this, we take a sample of size n = 8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155777" y="854938"/>
                <a:ext cx="8458200" cy="646331"/>
              </a:xfrm>
              <a:prstGeom prst="rect">
                <a:avLst/>
              </a:prstGeom>
              <a:blipFill>
                <a:blip r:embed="rId2"/>
                <a:stretch>
                  <a:fillRect t="-4717"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589956" y="1365405"/>
                <a:ext cx="1514582" cy="769441"/>
              </a:xfrm>
              <a:prstGeom prst="rect">
                <a:avLst/>
              </a:prstGeom>
              <a:noFill/>
            </p:spPr>
            <p:txBody>
              <a:bodyPr wrap="none" rtlCol="0">
                <a:spAutoFit/>
              </a:bodyPr>
              <a:lstStyle/>
              <a:p>
                <a:r>
                  <a:rPr lang="en-US" sz="2000" dirty="0"/>
                  <a:t>H</a:t>
                </a:r>
                <a:r>
                  <a:rPr lang="en-US" sz="2000" baseline="-25000" dirty="0"/>
                  <a:t>0</a:t>
                </a:r>
                <a:r>
                  <a:rPr lang="en-US" sz="2000" dirty="0"/>
                  <a:t>: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t>
                </a:r>
                <a:r>
                  <a:rPr lang="en-US" sz="2000" baseline="-25000" dirty="0"/>
                  <a:t>a</a:t>
                </a:r>
                <a:r>
                  <a:rPr lang="en-US" sz="2000" dirty="0"/>
                  <a:t>: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589956" y="1365405"/>
                <a:ext cx="1514582" cy="769441"/>
              </a:xfrm>
              <a:prstGeom prst="rect">
                <a:avLst/>
              </a:prstGeom>
              <a:blipFill>
                <a:blip r:embed="rId3"/>
                <a:stretch>
                  <a:fillRect l="-4016"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60426" y="3648174"/>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694729" y="3428005"/>
                <a:ext cx="1305037" cy="12222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oMath>
                  </m:oMathPara>
                </a14:m>
                <a:endParaRPr lang="en-US" sz="1400" b="0" i="1" dirty="0">
                  <a:latin typeface="Cambria Math" panose="02040503050406030204" pitchFamily="18" charset="0"/>
                </a:endParaRP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rgbClr val="FF0000"/>
                          </a:solidFill>
                          <a:latin typeface="Cambria Math"/>
                        </a:rPr>
                        <m:t>=</m:t>
                      </m:r>
                      <m:r>
                        <a:rPr lang="en-US" b="1" i="0" smtClean="0">
                          <a:solidFill>
                            <a:srgbClr val="FF0000"/>
                          </a:solidFill>
                          <a:latin typeface="Cambria Math" panose="02040503050406030204" pitchFamily="18" charset="0"/>
                        </a:rPr>
                        <m:t>𝟑</m:t>
                      </m:r>
                      <m:r>
                        <a:rPr lang="en-US" b="1"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𝟑𝟏</m:t>
                      </m:r>
                    </m:oMath>
                  </m:oMathPara>
                </a14:m>
                <a:endParaRPr lang="en-US" sz="1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7694729" y="3428005"/>
                <a:ext cx="1305037" cy="12222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21559" y="3438385"/>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921559" y="3438385"/>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60426" y="4143220"/>
            <a:ext cx="8779606" cy="461665"/>
          </a:xfrm>
          <a:prstGeom prst="rect">
            <a:avLst/>
          </a:prstGeom>
          <a:noFill/>
        </p:spPr>
        <p:txBody>
          <a:bodyPr wrap="square" rtlCol="0">
            <a:spAutoFit/>
          </a:bodyPr>
          <a:lstStyle/>
          <a:p>
            <a:r>
              <a:rPr lang="en-US" sz="2400" dirty="0"/>
              <a:t>Step 4: Find the p-value: P-value 0.0162 &lt; 0.05</a:t>
            </a:r>
          </a:p>
        </p:txBody>
      </p:sp>
      <p:pic>
        <p:nvPicPr>
          <p:cNvPr id="6" name="Picture 5"/>
          <p:cNvPicPr>
            <a:picLocks noChangeAspect="1"/>
          </p:cNvPicPr>
          <p:nvPr/>
        </p:nvPicPr>
        <p:blipFill>
          <a:blip r:embed="rId6"/>
          <a:stretch>
            <a:fillRect/>
          </a:stretch>
        </p:blipFill>
        <p:spPr>
          <a:xfrm>
            <a:off x="1795036" y="2322771"/>
            <a:ext cx="4265084" cy="1363503"/>
          </a:xfrm>
          <a:prstGeom prst="rect">
            <a:avLst/>
          </a:prstGeom>
        </p:spPr>
      </p:pic>
      <p:sp>
        <p:nvSpPr>
          <p:cNvPr id="12" name="TextBox 11"/>
          <p:cNvSpPr txBox="1"/>
          <p:nvPr/>
        </p:nvSpPr>
        <p:spPr>
          <a:xfrm>
            <a:off x="160426" y="4602597"/>
            <a:ext cx="8779606" cy="461665"/>
          </a:xfrm>
          <a:prstGeom prst="rect">
            <a:avLst/>
          </a:prstGeom>
          <a:noFill/>
        </p:spPr>
        <p:txBody>
          <a:bodyPr wrap="square" rtlCol="0">
            <a:spAutoFit/>
          </a:bodyPr>
          <a:lstStyle/>
          <a:p>
            <a:r>
              <a:rPr lang="en-US" sz="2400" dirty="0"/>
              <a:t>Step 5:  REJECT H</a:t>
            </a:r>
            <a:r>
              <a:rPr lang="en-US" sz="2400" baseline="-25000" dirty="0"/>
              <a:t>0</a:t>
            </a:r>
            <a:r>
              <a:rPr lang="en-US" sz="2400" dirty="0"/>
              <a:t>  </a:t>
            </a:r>
          </a:p>
        </p:txBody>
      </p:sp>
      <p:sp>
        <p:nvSpPr>
          <p:cNvPr id="13" name="TextBox 12"/>
          <p:cNvSpPr txBox="1"/>
          <p:nvPr/>
        </p:nvSpPr>
        <p:spPr>
          <a:xfrm>
            <a:off x="155777" y="4892466"/>
            <a:ext cx="8779606" cy="1477328"/>
          </a:xfrm>
          <a:prstGeom prst="rect">
            <a:avLst/>
          </a:prstGeom>
          <a:noFill/>
        </p:spPr>
        <p:txBody>
          <a:bodyPr wrap="square" rtlCol="0">
            <a:spAutoFit/>
          </a:bodyPr>
          <a:lstStyle/>
          <a:p>
            <a:r>
              <a:rPr lang="en-US" dirty="0"/>
              <a:t>Step 6:  There is sufficient evidence to conclude that the true mean age of patrons at the Comber at 7pm is not equal to 21 (</a:t>
            </a:r>
            <a:r>
              <a:rPr lang="en-US" dirty="0">
                <a:solidFill>
                  <a:srgbClr val="FF0000"/>
                </a:solidFill>
              </a:rPr>
              <a:t>p-value =0.0162 </a:t>
            </a:r>
            <a:r>
              <a:rPr lang="en-US" dirty="0"/>
              <a:t>from a t-test). We could also say that there is sufficient evidence to conclude that the true mean is greater than 21. (Consider the red area in the right most tail.) </a:t>
            </a:r>
            <a:r>
              <a:rPr lang="en-US" dirty="0">
                <a:solidFill>
                  <a:srgbClr val="FF0000"/>
                </a:solidFill>
              </a:rPr>
              <a:t>This was not a random sample of all times, only at 7pm; thus, the result cannot be applied to the bar at all times.  The results are nevertheless intriguing.</a:t>
            </a:r>
            <a:r>
              <a:rPr lang="en-US" dirty="0"/>
              <a:t>   </a:t>
            </a:r>
          </a:p>
        </p:txBody>
      </p:sp>
    </p:spTree>
    <p:extLst>
      <p:ext uri="{BB962C8B-B14F-4D97-AF65-F5344CB8AC3E}">
        <p14:creationId xmlns:p14="http://schemas.microsoft.com/office/powerpoint/2010/main" val="240684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96131"/>
            <a:ext cx="8321040" cy="1450757"/>
          </a:xfrm>
        </p:spPr>
        <p:txBody>
          <a:bodyPr/>
          <a:lstStyle/>
          <a:p>
            <a:r>
              <a:rPr lang="en-US" dirty="0"/>
              <a:t>Finding the P-value – more detail</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28</a:t>
            </a:fld>
            <a:endParaRPr lang="en-US" altLang="en-US" dirty="0"/>
          </a:p>
        </p:txBody>
      </p:sp>
      <p:sp>
        <p:nvSpPr>
          <p:cNvPr id="5" name="Rectangle 4"/>
          <p:cNvSpPr/>
          <p:nvPr/>
        </p:nvSpPr>
        <p:spPr>
          <a:xfrm>
            <a:off x="822960" y="1832042"/>
            <a:ext cx="6791218" cy="2523768"/>
          </a:xfrm>
          <a:prstGeom prst="rect">
            <a:avLst/>
          </a:prstGeom>
        </p:spPr>
        <p:txBody>
          <a:bodyPr wrap="none">
            <a:spAutoFit/>
          </a:bodyPr>
          <a:lstStyle/>
          <a:p>
            <a:r>
              <a:rPr lang="en-US" sz="3200" b="1" dirty="0">
                <a:solidFill>
                  <a:srgbClr val="FF0000"/>
                </a:solidFill>
              </a:rPr>
              <a:t>Step 4: Find the p-value: p-value &lt; 0.05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145686" y="4208155"/>
            <a:ext cx="4278153" cy="1880589"/>
          </a:xfrm>
          <a:prstGeom prst="rect">
            <a:avLst/>
          </a:prstGeom>
        </p:spPr>
      </p:pic>
      <p:pic>
        <p:nvPicPr>
          <p:cNvPr id="7" name="Picture 6"/>
          <p:cNvPicPr>
            <a:picLocks noChangeAspect="1"/>
          </p:cNvPicPr>
          <p:nvPr/>
        </p:nvPicPr>
        <p:blipFill>
          <a:blip r:embed="rId3"/>
          <a:stretch>
            <a:fillRect/>
          </a:stretch>
        </p:blipFill>
        <p:spPr>
          <a:xfrm>
            <a:off x="4662733" y="3160396"/>
            <a:ext cx="3906095" cy="2888718"/>
          </a:xfrm>
          <a:prstGeom prst="rect">
            <a:avLst/>
          </a:prstGeom>
        </p:spPr>
      </p:pic>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56578" y="4944956"/>
            <a:ext cx="1178806" cy="316435"/>
          </a:xfrm>
          <a:prstGeom prst="rect">
            <a:avLst/>
          </a:prstGeom>
          <a:noFill/>
          <a:ln w="38100">
            <a:solidFill>
              <a:srgbClr val="FF0000"/>
            </a:solidFill>
          </a:ln>
        </p:spPr>
        <p:txBody>
          <a:bodyPr wrap="square" rtlCol="0">
            <a:spAutoFit/>
          </a:bodyPr>
          <a:lstStyle/>
          <a:p>
            <a:endParaRPr lang="en-US" dirty="0"/>
          </a:p>
        </p:txBody>
      </p:sp>
      <p:sp>
        <p:nvSpPr>
          <p:cNvPr id="3" name="TextBox 2"/>
          <p:cNvSpPr txBox="1"/>
          <p:nvPr/>
        </p:nvSpPr>
        <p:spPr>
          <a:xfrm>
            <a:off x="5234940" y="2708910"/>
            <a:ext cx="3417570" cy="369332"/>
          </a:xfrm>
          <a:prstGeom prst="rect">
            <a:avLst/>
          </a:prstGeom>
          <a:noFill/>
        </p:spPr>
        <p:txBody>
          <a:bodyPr wrap="square" rtlCol="0">
            <a:spAutoFit/>
          </a:bodyPr>
          <a:lstStyle/>
          <a:p>
            <a:r>
              <a:rPr lang="en-US" dirty="0"/>
              <a:t>Confidence interval</a:t>
            </a:r>
          </a:p>
        </p:txBody>
      </p:sp>
      <p:cxnSp>
        <p:nvCxnSpPr>
          <p:cNvPr id="11" name="Straight Arrow Connector 10"/>
          <p:cNvCxnSpPr/>
          <p:nvPr/>
        </p:nvCxnSpPr>
        <p:spPr>
          <a:xfrm flipV="1">
            <a:off x="5657850" y="2926080"/>
            <a:ext cx="365760" cy="2018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0C4489-98E7-4CB3-8657-C6C363DD23BF}"/>
              </a:ext>
            </a:extLst>
          </p:cNvPr>
          <p:cNvSpPr txBox="1"/>
          <p:nvPr/>
        </p:nvSpPr>
        <p:spPr>
          <a:xfrm>
            <a:off x="755780" y="6027788"/>
            <a:ext cx="7813048" cy="246221"/>
          </a:xfrm>
          <a:prstGeom prst="rect">
            <a:avLst/>
          </a:prstGeom>
          <a:noFill/>
        </p:spPr>
        <p:txBody>
          <a:bodyPr wrap="square" rtlCol="0">
            <a:spAutoFit/>
          </a:bodyPr>
          <a:lstStyle/>
          <a:p>
            <a:r>
              <a:rPr lang="en-US" sz="1000" dirty="0"/>
              <a:t>* The @@ symbol tells SAS to read the data “sideways” in a row.</a:t>
            </a:r>
          </a:p>
        </p:txBody>
      </p:sp>
    </p:spTree>
    <p:extLst>
      <p:ext uri="{BB962C8B-B14F-4D97-AF65-F5344CB8AC3E}">
        <p14:creationId xmlns:p14="http://schemas.microsoft.com/office/powerpoint/2010/main" val="248714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F98E57-A8F2-4E4E-B901-AE4157BD4C2C}"/>
              </a:ext>
            </a:extLst>
          </p:cNvPr>
          <p:cNvPicPr>
            <a:picLocks noChangeAspect="1"/>
          </p:cNvPicPr>
          <p:nvPr/>
        </p:nvPicPr>
        <p:blipFill>
          <a:blip r:embed="rId2"/>
          <a:stretch>
            <a:fillRect/>
          </a:stretch>
        </p:blipFill>
        <p:spPr>
          <a:xfrm>
            <a:off x="1504950" y="3610187"/>
            <a:ext cx="5438775" cy="2066925"/>
          </a:xfrm>
          <a:prstGeom prst="rect">
            <a:avLst/>
          </a:prstGeom>
        </p:spPr>
      </p:pic>
      <p:sp>
        <p:nvSpPr>
          <p:cNvPr id="2" name="Title 1"/>
          <p:cNvSpPr>
            <a:spLocks noGrp="1"/>
          </p:cNvSpPr>
          <p:nvPr>
            <p:ph type="title"/>
          </p:nvPr>
        </p:nvSpPr>
        <p:spPr>
          <a:xfrm>
            <a:off x="822960" y="296131"/>
            <a:ext cx="8321040" cy="1450757"/>
          </a:xfrm>
        </p:spPr>
        <p:txBody>
          <a:bodyPr/>
          <a:lstStyle/>
          <a:p>
            <a:r>
              <a:rPr lang="en-US" dirty="0"/>
              <a:t>Finding the P-value – more detail</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29</a:t>
            </a:fld>
            <a:endParaRPr lang="en-US" altLang="en-US" dirty="0"/>
          </a:p>
        </p:txBody>
      </p:sp>
      <p:sp>
        <p:nvSpPr>
          <p:cNvPr id="5" name="Rectangle 4"/>
          <p:cNvSpPr/>
          <p:nvPr/>
        </p:nvSpPr>
        <p:spPr>
          <a:xfrm>
            <a:off x="822960" y="1832042"/>
            <a:ext cx="6791218" cy="1415772"/>
          </a:xfrm>
          <a:prstGeom prst="rect">
            <a:avLst/>
          </a:prstGeom>
        </p:spPr>
        <p:txBody>
          <a:bodyPr wrap="none">
            <a:spAutoFit/>
          </a:bodyPr>
          <a:lstStyle/>
          <a:p>
            <a:r>
              <a:rPr lang="en-US" sz="3200" b="1" dirty="0">
                <a:solidFill>
                  <a:srgbClr val="FF0000"/>
                </a:solidFill>
              </a:rPr>
              <a:t>Step 4: Find the p-value: p-value &lt; 0.05</a:t>
            </a:r>
          </a:p>
          <a:p>
            <a:endParaRPr lang="en-US" dirty="0">
              <a:solidFill>
                <a:srgbClr val="FF0000"/>
              </a:solidFill>
            </a:endParaRPr>
          </a:p>
          <a:p>
            <a:r>
              <a:rPr lang="en-US" dirty="0">
                <a:solidFill>
                  <a:srgbClr val="FF0000"/>
                </a:solidFill>
              </a:rPr>
              <a:t>Using R:</a:t>
            </a:r>
          </a:p>
          <a:p>
            <a:endParaRPr lang="en-US" dirty="0">
              <a:solidFill>
                <a:srgbClr val="FF0000"/>
              </a:solidFill>
            </a:endParaRPr>
          </a:p>
        </p:txBody>
      </p:sp>
      <p:sp>
        <p:nvSpPr>
          <p:cNvPr id="8" name="TextBox 7"/>
          <p:cNvSpPr txBox="1"/>
          <p:nvPr/>
        </p:nvSpPr>
        <p:spPr>
          <a:xfrm>
            <a:off x="3817404" y="4441371"/>
            <a:ext cx="549324" cy="207284"/>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1504950" y="4944689"/>
            <a:ext cx="1480846" cy="177817"/>
          </a:xfrm>
          <a:prstGeom prst="rect">
            <a:avLst/>
          </a:prstGeom>
          <a:noFill/>
          <a:ln w="38100">
            <a:solidFill>
              <a:srgbClr val="FF0000"/>
            </a:solidFill>
          </a:ln>
        </p:spPr>
        <p:txBody>
          <a:bodyPr wrap="square" rtlCol="0">
            <a:spAutoFit/>
          </a:bodyPr>
          <a:lstStyle/>
          <a:p>
            <a:endParaRPr lang="en-US" dirty="0"/>
          </a:p>
        </p:txBody>
      </p:sp>
      <p:sp>
        <p:nvSpPr>
          <p:cNvPr id="3" name="TextBox 2"/>
          <p:cNvSpPr txBox="1"/>
          <p:nvPr/>
        </p:nvSpPr>
        <p:spPr>
          <a:xfrm>
            <a:off x="5542850" y="5395971"/>
            <a:ext cx="3417570" cy="369332"/>
          </a:xfrm>
          <a:prstGeom prst="rect">
            <a:avLst/>
          </a:prstGeom>
          <a:noFill/>
        </p:spPr>
        <p:txBody>
          <a:bodyPr wrap="square" rtlCol="0">
            <a:spAutoFit/>
          </a:bodyPr>
          <a:lstStyle/>
          <a:p>
            <a:r>
              <a:rPr lang="en-US" dirty="0"/>
              <a:t>Confidence interval</a:t>
            </a:r>
          </a:p>
        </p:txBody>
      </p:sp>
      <p:cxnSp>
        <p:nvCxnSpPr>
          <p:cNvPr id="11" name="Straight Arrow Connector 10"/>
          <p:cNvCxnSpPr>
            <a:cxnSpLocks/>
            <a:stCxn id="9" idx="3"/>
            <a:endCxn id="3" idx="1"/>
          </p:cNvCxnSpPr>
          <p:nvPr/>
        </p:nvCxnSpPr>
        <p:spPr>
          <a:xfrm>
            <a:off x="2985796" y="5033598"/>
            <a:ext cx="2557054" cy="547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22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81C4-2F4F-334B-B566-AF6900128D79}"/>
              </a:ext>
            </a:extLst>
          </p:cNvPr>
          <p:cNvSpPr>
            <a:spLocks noGrp="1"/>
          </p:cNvSpPr>
          <p:nvPr>
            <p:ph type="title"/>
          </p:nvPr>
        </p:nvSpPr>
        <p:spPr/>
        <p:txBody>
          <a:bodyPr/>
          <a:lstStyle/>
          <a:p>
            <a:r>
              <a:rPr lang="en-US" dirty="0"/>
              <a:t>Quick Quiz Question (QQQ 1)</a:t>
            </a:r>
          </a:p>
        </p:txBody>
      </p:sp>
      <p:sp>
        <p:nvSpPr>
          <p:cNvPr id="4" name="Slide Number Placeholder 3">
            <a:extLst>
              <a:ext uri="{FF2B5EF4-FFF2-40B4-BE49-F238E27FC236}">
                <a16:creationId xmlns:a16="http://schemas.microsoft.com/office/drawing/2014/main" id="{026001A4-B8BB-8241-952E-0894B4769B8C}"/>
              </a:ext>
            </a:extLst>
          </p:cNvPr>
          <p:cNvSpPr>
            <a:spLocks noGrp="1"/>
          </p:cNvSpPr>
          <p:nvPr>
            <p:ph type="sldNum" sz="quarter" idx="12"/>
          </p:nvPr>
        </p:nvSpPr>
        <p:spPr/>
        <p:txBody>
          <a:bodyPr/>
          <a:lstStyle/>
          <a:p>
            <a:pPr>
              <a:defRPr/>
            </a:pPr>
            <a:fld id="{85BC5B7D-D6B0-4550-9BAF-D21F2647AC79}" type="slidenum">
              <a:rPr lang="en-US" altLang="en-US" smtClean="0"/>
              <a:pPr>
                <a:defRPr/>
              </a:pPr>
              <a:t>3</a:t>
            </a:fld>
            <a:endParaRPr lang="en-US" altLang="en-US" dirty="0"/>
          </a:p>
        </p:txBody>
      </p:sp>
      <p:pic>
        <p:nvPicPr>
          <p:cNvPr id="5" name="Picture 4">
            <a:extLst>
              <a:ext uri="{FF2B5EF4-FFF2-40B4-BE49-F238E27FC236}">
                <a16:creationId xmlns:a16="http://schemas.microsoft.com/office/drawing/2014/main" id="{BADABD98-5E5C-C04B-B5BA-8E069ECE85F0}"/>
              </a:ext>
            </a:extLst>
          </p:cNvPr>
          <p:cNvPicPr>
            <a:picLocks noChangeAspect="1"/>
          </p:cNvPicPr>
          <p:nvPr/>
        </p:nvPicPr>
        <p:blipFill>
          <a:blip r:embed="rId2"/>
          <a:stretch>
            <a:fillRect/>
          </a:stretch>
        </p:blipFill>
        <p:spPr>
          <a:xfrm>
            <a:off x="438150" y="2317750"/>
            <a:ext cx="8267700" cy="2222500"/>
          </a:xfrm>
          <a:prstGeom prst="rect">
            <a:avLst/>
          </a:prstGeom>
        </p:spPr>
      </p:pic>
    </p:spTree>
    <p:extLst>
      <p:ext uri="{BB962C8B-B14F-4D97-AF65-F5344CB8AC3E}">
        <p14:creationId xmlns:p14="http://schemas.microsoft.com/office/powerpoint/2010/main" val="3113509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7"/>
            <a:ext cx="7543800" cy="1007458"/>
          </a:xfrm>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p:txBody>
          <a:bodyPr/>
          <a:lstStyle/>
          <a:p>
            <a:fld id="{DCAAF81B-A367-4CB1-8DD2-80EA4C4DED50}" type="slidenum">
              <a:rPr lang="en-US" smtClean="0"/>
              <a:t>30</a:t>
            </a:fld>
            <a:endParaRPr lang="en-US" dirty="0"/>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297354" y="1659189"/>
                <a:ext cx="7620000" cy="4800600"/>
              </a:xfrm>
            </p:spPr>
            <p:txBody>
              <a:bodyPr>
                <a:normAutofit/>
              </a:bodyPr>
              <a:lstStyle/>
              <a:p>
                <a:r>
                  <a:rPr lang="en-US" sz="2200" dirty="0"/>
                  <a:t>Suppose we </a:t>
                </a:r>
                <a:r>
                  <a:rPr lang="en-US" dirty="0"/>
                  <a:t>would like to test the claim that the mean age of patrons is greater than 24.</a:t>
                </a:r>
              </a:p>
              <a:p>
                <a:endParaRPr lang="en-US" sz="2200" dirty="0"/>
              </a:p>
              <a:p>
                <a:r>
                  <a:rPr lang="en-US" i="1" dirty="0"/>
                  <a:t>Step 1</a:t>
                </a:r>
                <a:r>
                  <a:rPr lang="en-US" dirty="0"/>
                  <a:t>: State the null and alternative hypotheses.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𝐻</m:t>
                        </m:r>
                      </m:e>
                      <m:sub>
                        <m:r>
                          <a:rPr lang="en-US" b="0" i="1" smtClean="0">
                            <a:latin typeface="Cambria Math"/>
                          </a:rPr>
                          <m:t>𝑜</m:t>
                        </m:r>
                      </m:sub>
                    </m:sSub>
                    <m:r>
                      <a:rPr lang="en-US" b="0" i="1" smtClean="0">
                        <a:latin typeface="Cambria Math"/>
                      </a:rPr>
                      <m:t>: </m:t>
                    </m:r>
                    <m:r>
                      <a:rPr lang="en-US" b="0" i="1" smtClean="0">
                        <a:latin typeface="Cambria Math"/>
                        <a:ea typeface="Cambria Math"/>
                      </a:rPr>
                      <m:t>𝜇</m:t>
                    </m:r>
                    <m:r>
                      <a:rPr lang="en-US" b="0" i="1" smtClean="0">
                        <a:latin typeface="Cambria Math"/>
                        <a:ea typeface="Cambria Math"/>
                      </a:rPr>
                      <m:t>≤24 (</m:t>
                    </m:r>
                    <m:r>
                      <a:rPr lang="en-US" b="0" i="1" smtClean="0">
                        <a:latin typeface="Cambria Math"/>
                        <a:ea typeface="Cambria Math"/>
                      </a:rPr>
                      <m:t>𝑜𝑟</m:t>
                    </m:r>
                    <m:r>
                      <a:rPr lang="en-US" b="0" i="1" smtClean="0">
                        <a:latin typeface="Cambria Math"/>
                        <a:ea typeface="Cambria Math"/>
                      </a:rPr>
                      <m:t> </m:t>
                    </m:r>
                    <m:r>
                      <a:rPr lang="en-US" b="0" i="1" smtClean="0">
                        <a:latin typeface="Cambria Math"/>
                        <a:ea typeface="Cambria Math"/>
                      </a:rPr>
                      <m:t>𝜇</m:t>
                    </m:r>
                    <m:r>
                      <a:rPr lang="en-US" b="0" i="1" smtClean="0">
                        <a:latin typeface="Cambria Math"/>
                        <a:ea typeface="Cambria Math"/>
                      </a:rPr>
                      <m:t>=24) </m:t>
                    </m:r>
                    <m:r>
                      <a:rPr lang="en-US" b="0" i="1" smtClean="0">
                        <a:latin typeface="Cambria Math"/>
                        <a:ea typeface="Cambria Math"/>
                      </a:rPr>
                      <m:t>𝑣𝑠</m:t>
                    </m:r>
                    <m:r>
                      <a:rPr lang="en-US" b="0" i="1" smtClean="0">
                        <a:latin typeface="Cambria Math"/>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𝐻</m:t>
                        </m:r>
                      </m:e>
                      <m:sub>
                        <m:r>
                          <a:rPr lang="en-US" b="0" i="1" smtClean="0">
                            <a:latin typeface="Cambria Math"/>
                            <a:ea typeface="Cambria Math"/>
                          </a:rPr>
                          <m:t>𝑎</m:t>
                        </m:r>
                      </m:sub>
                    </m:sSub>
                    <m:r>
                      <a:rPr lang="en-US" b="0" i="1" smtClean="0">
                        <a:latin typeface="Cambria Math"/>
                        <a:ea typeface="Cambria Math"/>
                      </a:rPr>
                      <m:t>: </m:t>
                    </m:r>
                    <m:r>
                      <a:rPr lang="en-US" b="0" i="1" smtClean="0">
                        <a:latin typeface="Cambria Math"/>
                        <a:ea typeface="Cambria Math"/>
                      </a:rPr>
                      <m:t>𝜇</m:t>
                    </m:r>
                    <m:r>
                      <a:rPr lang="en-US" b="0" i="1" smtClean="0">
                        <a:latin typeface="Cambria Math"/>
                        <a:ea typeface="Cambria Math"/>
                      </a:rPr>
                      <m:t>&gt;24</m:t>
                    </m:r>
                  </m:oMath>
                </a14:m>
                <a:endParaRPr lang="en-US"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297354" y="1659189"/>
                <a:ext cx="7620000" cy="4800600"/>
              </a:xfrm>
              <a:blipFill>
                <a:blip r:embed="rId2"/>
                <a:stretch>
                  <a:fillRect l="-1040" t="-1650" r="-2320"/>
                </a:stretch>
              </a:blipFill>
            </p:spPr>
            <p:txBody>
              <a:bodyPr/>
              <a:lstStyle/>
              <a:p>
                <a:r>
                  <a:rPr lang="en-US">
                    <a:noFill/>
                  </a:rPr>
                  <a:t> </a:t>
                </a:r>
              </a:p>
            </p:txBody>
          </p:sp>
        </mc:Fallback>
      </mc:AlternateContent>
    </p:spTree>
    <p:extLst>
      <p:ext uri="{BB962C8B-B14F-4D97-AF65-F5344CB8AC3E}">
        <p14:creationId xmlns:p14="http://schemas.microsoft.com/office/powerpoint/2010/main" val="1828037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p:txBody>
          <a:bodyPr/>
          <a:lstStyle/>
          <a:p>
            <a:fld id="{DCAAF81B-A367-4CB1-8DD2-80EA4C4DED50}" type="slidenum">
              <a:rPr lang="en-US" smtClean="0"/>
              <a:t>31</a:t>
            </a:fld>
            <a:endParaRPr lang="en-US" dirty="0"/>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446568" y="1659189"/>
                <a:ext cx="7620000" cy="4800600"/>
              </a:xfrm>
            </p:spPr>
            <p:txBody>
              <a:bodyPr>
                <a:normAutofit lnSpcReduction="10000"/>
              </a:bodyPr>
              <a:lstStyle/>
              <a:p>
                <a:r>
                  <a:rPr lang="en-US" sz="2200" dirty="0"/>
                  <a:t>Suppose we </a:t>
                </a:r>
                <a:r>
                  <a:rPr lang="en-US" dirty="0"/>
                  <a:t>would like to test the claim that the mean age of patrons is greater than 24.</a:t>
                </a:r>
              </a:p>
              <a:p>
                <a:r>
                  <a:rPr lang="en-US" sz="2200" dirty="0"/>
                  <a:t>Skipping to the most important stuff…</a:t>
                </a:r>
              </a:p>
              <a:p>
                <a:r>
                  <a:rPr lang="en-US" dirty="0"/>
                  <a:t>Critical value,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0.95, 6</m:t>
                        </m:r>
                      </m:sub>
                    </m:sSub>
                    <m:r>
                      <a:rPr lang="en-US" b="0" i="1" smtClean="0">
                        <a:latin typeface="Cambria Math"/>
                      </a:rPr>
                      <m:t>=1.943</m:t>
                    </m:r>
                  </m:oMath>
                </a14:m>
                <a:r>
                  <a:rPr lang="en-US" sz="2200" dirty="0"/>
                  <a:t> </a:t>
                </a:r>
                <a:r>
                  <a:rPr lang="en-US" sz="2200" dirty="0">
                    <a:solidFill>
                      <a:srgbClr val="FF0000"/>
                    </a:solidFill>
                  </a:rPr>
                  <a:t>(alpha = 0.05)</a:t>
                </a:r>
              </a:p>
              <a:p>
                <a:r>
                  <a:rPr lang="en-US" dirty="0"/>
                  <a:t>Test statistic, </a:t>
                </a:r>
                <a14:m>
                  <m:oMath xmlns:m="http://schemas.openxmlformats.org/officeDocument/2006/math">
                    <m:r>
                      <a:rPr lang="en-US" b="0" i="1" smtClean="0">
                        <a:latin typeface="Cambria Math"/>
                      </a:rPr>
                      <m:t>𝑡</m:t>
                    </m:r>
                    <m:r>
                      <a:rPr lang="en-US" b="0" i="1" smtClean="0">
                        <a:latin typeface="Cambria Math"/>
                      </a:rPr>
                      <m:t>=2.1884</m:t>
                    </m:r>
                  </m:oMath>
                </a14:m>
                <a:endParaRPr lang="en-US" sz="2200" dirty="0"/>
              </a:p>
              <a:p>
                <a:r>
                  <a:rPr lang="en-US" dirty="0"/>
                  <a:t>P-value, </a:t>
                </a:r>
                <a14:m>
                  <m:oMath xmlns:m="http://schemas.openxmlformats.org/officeDocument/2006/math">
                    <m:r>
                      <a:rPr lang="en-US" b="0" i="1" smtClean="0">
                        <a:latin typeface="Cambria Math"/>
                      </a:rPr>
                      <m:t>𝑝</m:t>
                    </m:r>
                    <m:r>
                      <a:rPr lang="en-US" b="0" i="1" smtClean="0">
                        <a:latin typeface="Cambria Math"/>
                      </a:rPr>
                      <m:t>=0.036</m:t>
                    </m:r>
                  </m:oMath>
                </a14:m>
                <a:endParaRPr lang="en-US" sz="2200" dirty="0"/>
              </a:p>
              <a:p>
                <a:r>
                  <a:rPr lang="en-US" dirty="0"/>
                  <a:t>Conclusion: reject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𝐻</m:t>
                        </m:r>
                      </m:e>
                      <m:sub>
                        <m:r>
                          <a:rPr lang="en-US" b="0" i="1" smtClean="0">
                            <a:latin typeface="Cambria Math"/>
                          </a:rPr>
                          <m:t>𝑜</m:t>
                        </m:r>
                      </m:sub>
                    </m:sSub>
                  </m:oMath>
                </a14:m>
                <a:endParaRPr lang="en-US" sz="2200" dirty="0"/>
              </a:p>
              <a:p>
                <a:r>
                  <a:rPr lang="en-US" dirty="0"/>
                  <a:t>i.e. conclude that the mean is greater than 24.</a:t>
                </a:r>
              </a:p>
              <a:p>
                <a:r>
                  <a:rPr lang="en-US" sz="2200" dirty="0">
                    <a:solidFill>
                      <a:srgbClr val="FF0000"/>
                    </a:solidFill>
                  </a:rPr>
                  <a:t>1-sided 95% CI</a:t>
                </a:r>
                <a:r>
                  <a:rPr lang="en-US" sz="2200" dirty="0"/>
                  <a:t>: </a:t>
                </a:r>
                <a14:m>
                  <m:oMath xmlns:m="http://schemas.openxmlformats.org/officeDocument/2006/math">
                    <m:d>
                      <m:dPr>
                        <m:begChr m:val="["/>
                        <m:endChr m:val="]"/>
                        <m:ctrlPr>
                          <a:rPr lang="en-US" sz="2200" i="1" smtClean="0">
                            <a:latin typeface="Cambria Math" panose="02040503050406030204" pitchFamily="18" charset="0"/>
                          </a:rPr>
                        </m:ctrlPr>
                      </m:dPr>
                      <m:e>
                        <m:r>
                          <a:rPr lang="en-US" sz="2200" b="0" i="1" smtClean="0">
                            <a:latin typeface="Cambria Math"/>
                          </a:rPr>
                          <m:t>24.7, </m:t>
                        </m:r>
                        <m:r>
                          <a:rPr lang="en-US" sz="2200" b="0" i="1" smtClean="0">
                            <a:latin typeface="Cambria Math"/>
                            <a:ea typeface="Cambria Math"/>
                          </a:rPr>
                          <m:t>∞</m:t>
                        </m:r>
                      </m:e>
                    </m:d>
                  </m:oMath>
                </a14:m>
                <a:endParaRPr lang="en-US" sz="2200" dirty="0"/>
              </a:p>
              <a:p>
                <a:r>
                  <a:rPr lang="en-US" dirty="0">
                    <a:solidFill>
                      <a:srgbClr val="FF0000"/>
                    </a:solidFill>
                  </a:rPr>
                  <a:t>2-sided 95% CI</a:t>
                </a:r>
                <a:r>
                  <a:rPr lang="en-US" dirty="0"/>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a:rPr>
                          <m:t>2</m:t>
                        </m:r>
                        <m:r>
                          <a:rPr lang="en-US" b="0" i="1" smtClean="0">
                            <a:latin typeface="Cambria Math"/>
                          </a:rPr>
                          <m:t>3.3</m:t>
                        </m:r>
                        <m:r>
                          <a:rPr lang="en-US" i="1">
                            <a:latin typeface="Cambria Math"/>
                          </a:rPr>
                          <m:t>, </m:t>
                        </m:r>
                        <m:r>
                          <a:rPr lang="en-US" b="0" i="1" smtClean="0">
                            <a:latin typeface="Cambria Math"/>
                          </a:rPr>
                          <m:t>36.4</m:t>
                        </m:r>
                      </m:e>
                    </m:d>
                  </m:oMath>
                </a14:m>
                <a:endParaRPr lang="en-US" sz="2200" dirty="0"/>
              </a:p>
              <a:p>
                <a:pPr lvl="1"/>
                <a:r>
                  <a:rPr lang="en-US" sz="2000" dirty="0"/>
                  <a:t>But… wait! 24 is in the CI, implying it is a ‘plausible’ value – i.e. we would fail to reject the null.</a:t>
                </a:r>
              </a:p>
              <a:p>
                <a:endParaRPr lang="en-US" dirty="0"/>
              </a:p>
              <a:p>
                <a:endParaRPr lang="en-US" sz="2200" dirty="0"/>
              </a:p>
              <a:p>
                <a:endParaRPr lang="en-US" dirty="0"/>
              </a:p>
              <a:p>
                <a:endParaRPr lang="en-US" sz="2200" dirty="0"/>
              </a:p>
              <a:p>
                <a:endParaRPr lang="en-US" sz="2200" dirty="0"/>
              </a:p>
              <a:p>
                <a:endParaRPr lang="en-US" sz="2200"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446568" y="1659189"/>
                <a:ext cx="7620000" cy="4800600"/>
              </a:xfrm>
              <a:blipFill>
                <a:blip r:embed="rId2"/>
                <a:stretch>
                  <a:fillRect l="-1040" t="-2157" r="-2400"/>
                </a:stretch>
              </a:blipFill>
            </p:spPr>
            <p:txBody>
              <a:bodyPr/>
              <a:lstStyle/>
              <a:p>
                <a:r>
                  <a:rPr lang="en-US">
                    <a:noFill/>
                  </a:rPr>
                  <a:t> </a:t>
                </a:r>
              </a:p>
            </p:txBody>
          </p:sp>
        </mc:Fallback>
      </mc:AlternateContent>
    </p:spTree>
    <p:extLst>
      <p:ext uri="{BB962C8B-B14F-4D97-AF65-F5344CB8AC3E}">
        <p14:creationId xmlns:p14="http://schemas.microsoft.com/office/powerpoint/2010/main" val="15974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p:txBody>
          <a:bodyPr/>
          <a:lstStyle/>
          <a:p>
            <a:fld id="{DCAAF81B-A367-4CB1-8DD2-80EA4C4DED50}" type="slidenum">
              <a:rPr lang="en-US" smtClean="0"/>
              <a:t>32</a:t>
            </a:fld>
            <a:endParaRPr lang="en-US" dirty="0"/>
          </a:p>
        </p:txBody>
      </p:sp>
      <p:sp>
        <p:nvSpPr>
          <p:cNvPr id="7" name="Content Placeholder 2"/>
          <p:cNvSpPr>
            <a:spLocks noGrp="1"/>
          </p:cNvSpPr>
          <p:nvPr>
            <p:ph idx="1"/>
          </p:nvPr>
        </p:nvSpPr>
        <p:spPr>
          <a:xfrm>
            <a:off x="488541" y="1781427"/>
            <a:ext cx="7620000" cy="4800600"/>
          </a:xfrm>
        </p:spPr>
        <p:txBody>
          <a:bodyPr/>
          <a:lstStyle/>
          <a:p>
            <a:r>
              <a:rPr lang="en-US" sz="2200" dirty="0"/>
              <a:t>Suppose we </a:t>
            </a:r>
            <a:r>
              <a:rPr lang="en-US" dirty="0"/>
              <a:t>would like to test the claim that the mean age of patrons is greater than 24.</a:t>
            </a:r>
          </a:p>
          <a:p>
            <a:endParaRPr lang="en-US" sz="2200" dirty="0"/>
          </a:p>
          <a:p>
            <a:endParaRPr lang="en-US" dirty="0"/>
          </a:p>
          <a:p>
            <a:endParaRPr lang="en-US" sz="2200" dirty="0"/>
          </a:p>
          <a:p>
            <a:endParaRPr lang="en-US" dirty="0"/>
          </a:p>
          <a:p>
            <a:endParaRPr lang="en-US" sz="2200" dirty="0"/>
          </a:p>
          <a:p>
            <a:endParaRPr lang="en-US" sz="2200" dirty="0"/>
          </a:p>
          <a:p>
            <a:pPr marL="114300" indent="0">
              <a:buNone/>
            </a:pPr>
            <a:endParaRPr lang="en-US" sz="2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099" y="2487303"/>
            <a:ext cx="2938463" cy="2650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7066" y="2497455"/>
            <a:ext cx="2948265"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V="1">
            <a:off x="2514600" y="5257800"/>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V="1">
            <a:off x="6172200" y="5243584"/>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831445" y="5832429"/>
            <a:ext cx="3467096" cy="369332"/>
          </a:xfrm>
          <a:prstGeom prst="rect">
            <a:avLst/>
          </a:prstGeom>
          <a:noFill/>
        </p:spPr>
        <p:txBody>
          <a:bodyPr wrap="square" rtlCol="0">
            <a:spAutoFit/>
          </a:bodyPr>
          <a:lstStyle/>
          <a:p>
            <a:pPr algn="ctr"/>
            <a:r>
              <a:rPr lang="en-US" dirty="0"/>
              <a:t>One Sided-Test at alpha = 0.05</a:t>
            </a:r>
          </a:p>
        </p:txBody>
      </p:sp>
      <p:sp>
        <p:nvSpPr>
          <p:cNvPr id="12" name="TextBox 11"/>
          <p:cNvSpPr txBox="1"/>
          <p:nvPr/>
        </p:nvSpPr>
        <p:spPr>
          <a:xfrm>
            <a:off x="4672786" y="5816951"/>
            <a:ext cx="3176471" cy="369332"/>
          </a:xfrm>
          <a:prstGeom prst="rect">
            <a:avLst/>
          </a:prstGeom>
          <a:noFill/>
        </p:spPr>
        <p:txBody>
          <a:bodyPr wrap="square" rtlCol="0">
            <a:spAutoFit/>
          </a:bodyPr>
          <a:lstStyle/>
          <a:p>
            <a:pPr algn="ctr"/>
            <a:r>
              <a:rPr lang="en-US" dirty="0"/>
              <a:t>Two Sided-Test at alpha = 0.05</a:t>
            </a:r>
          </a:p>
        </p:txBody>
      </p:sp>
    </p:spTree>
    <p:extLst>
      <p:ext uri="{BB962C8B-B14F-4D97-AF65-F5344CB8AC3E}">
        <p14:creationId xmlns:p14="http://schemas.microsoft.com/office/powerpoint/2010/main" val="3115404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p:txBody>
          <a:bodyPr/>
          <a:lstStyle/>
          <a:p>
            <a:fld id="{DCAAF81B-A367-4CB1-8DD2-80EA4C4DED50}" type="slidenum">
              <a:rPr lang="en-US" smtClean="0"/>
              <a:t>33</a:t>
            </a:fld>
            <a:endParaRPr lang="en-US" dirty="0"/>
          </a:p>
        </p:txBody>
      </p:sp>
      <p:sp>
        <p:nvSpPr>
          <p:cNvPr id="7" name="Content Placeholder 2"/>
          <p:cNvSpPr>
            <a:spLocks noGrp="1"/>
          </p:cNvSpPr>
          <p:nvPr>
            <p:ph idx="1"/>
          </p:nvPr>
        </p:nvSpPr>
        <p:spPr>
          <a:xfrm>
            <a:off x="467833" y="1719418"/>
            <a:ext cx="7620000" cy="4800600"/>
          </a:xfrm>
        </p:spPr>
        <p:txBody>
          <a:bodyPr/>
          <a:lstStyle/>
          <a:p>
            <a:r>
              <a:rPr lang="en-US" sz="2200" dirty="0"/>
              <a:t>Suppose we </a:t>
            </a:r>
            <a:r>
              <a:rPr lang="en-US" dirty="0"/>
              <a:t>would like to test the claim that the mean age of patrons is greater than 24.</a:t>
            </a:r>
          </a:p>
          <a:p>
            <a:endParaRPr lang="en-US" sz="2200" dirty="0"/>
          </a:p>
          <a:p>
            <a:endParaRPr lang="en-US" dirty="0"/>
          </a:p>
          <a:p>
            <a:endParaRPr lang="en-US" sz="2200" dirty="0"/>
          </a:p>
          <a:p>
            <a:endParaRPr lang="en-US" dirty="0"/>
          </a:p>
          <a:p>
            <a:endParaRPr lang="en-US" sz="2200" dirty="0"/>
          </a:p>
          <a:p>
            <a:endParaRPr lang="en-US" sz="2200" dirty="0"/>
          </a:p>
          <a:p>
            <a:pPr marL="114300" indent="0">
              <a:buNone/>
            </a:pPr>
            <a:endParaRPr lang="en-US" sz="22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497455"/>
            <a:ext cx="2948265"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V="1">
            <a:off x="2514600" y="5257800"/>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V="1">
            <a:off x="6172200" y="5243584"/>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867444" y="5876297"/>
            <a:ext cx="3294312" cy="369332"/>
          </a:xfrm>
          <a:prstGeom prst="rect">
            <a:avLst/>
          </a:prstGeom>
          <a:noFill/>
        </p:spPr>
        <p:txBody>
          <a:bodyPr wrap="square" rtlCol="0">
            <a:spAutoFit/>
          </a:bodyPr>
          <a:lstStyle/>
          <a:p>
            <a:pPr algn="ctr"/>
            <a:r>
              <a:rPr lang="en-US" dirty="0"/>
              <a:t>Two Sided-Test at alpha = 0.1</a:t>
            </a:r>
          </a:p>
        </p:txBody>
      </p:sp>
      <p:sp>
        <p:nvSpPr>
          <p:cNvPr id="12" name="TextBox 11"/>
          <p:cNvSpPr txBox="1"/>
          <p:nvPr/>
        </p:nvSpPr>
        <p:spPr>
          <a:xfrm>
            <a:off x="4572000" y="5835973"/>
            <a:ext cx="3294309" cy="369332"/>
          </a:xfrm>
          <a:prstGeom prst="rect">
            <a:avLst/>
          </a:prstGeom>
          <a:noFill/>
        </p:spPr>
        <p:txBody>
          <a:bodyPr wrap="square" rtlCol="0">
            <a:spAutoFit/>
          </a:bodyPr>
          <a:lstStyle/>
          <a:p>
            <a:pPr algn="ctr"/>
            <a:r>
              <a:rPr lang="en-US" dirty="0"/>
              <a:t>Two Sided-Test at alpha = 0.05</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54" y="2474709"/>
            <a:ext cx="2954004"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3485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p:txBody>
          <a:bodyPr/>
          <a:lstStyle/>
          <a:p>
            <a:fld id="{DCAAF81B-A367-4CB1-8DD2-80EA4C4DED50}" type="slidenum">
              <a:rPr lang="en-US" smtClean="0"/>
              <a:t>34</a:t>
            </a:fld>
            <a:endParaRPr lang="en-US" dirty="0"/>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478465" y="1919177"/>
                <a:ext cx="7620000" cy="4800600"/>
              </a:xfrm>
            </p:spPr>
            <p:txBody>
              <a:bodyPr/>
              <a:lstStyle/>
              <a:p>
                <a:r>
                  <a:rPr lang="en-US" sz="2200" dirty="0"/>
                  <a:t>Suppose we </a:t>
                </a:r>
                <a:r>
                  <a:rPr lang="en-US" dirty="0"/>
                  <a:t>would like to test the claim that the mean age of patrons is greater than 24.</a:t>
                </a:r>
              </a:p>
              <a:p>
                <a:r>
                  <a:rPr lang="en-US" sz="2200" dirty="0"/>
                  <a:t>Take-away: you can run into a situation where a 1-sided p-value at </a:t>
                </a:r>
                <a14:m>
                  <m:oMath xmlns:m="http://schemas.openxmlformats.org/officeDocument/2006/math">
                    <m:r>
                      <a:rPr lang="en-US" sz="2200" i="1" smtClean="0">
                        <a:latin typeface="Cambria Math"/>
                        <a:ea typeface="Cambria Math"/>
                      </a:rPr>
                      <m:t>𝛼</m:t>
                    </m:r>
                  </m:oMath>
                </a14:m>
                <a:r>
                  <a:rPr lang="en-US" sz="2200" dirty="0"/>
                  <a:t> does not ‘agree’ with a 2-sided </a:t>
                </a:r>
                <a14:m>
                  <m:oMath xmlns:m="http://schemas.openxmlformats.org/officeDocument/2006/math">
                    <m:d>
                      <m:dPr>
                        <m:ctrlPr>
                          <a:rPr lang="en-US" sz="2200" i="1" smtClean="0">
                            <a:latin typeface="Cambria Math" panose="02040503050406030204" pitchFamily="18" charset="0"/>
                          </a:rPr>
                        </m:ctrlPr>
                      </m:dPr>
                      <m:e>
                        <m:r>
                          <a:rPr lang="en-US" sz="2200" b="0" i="1" smtClean="0">
                            <a:latin typeface="Cambria Math"/>
                          </a:rPr>
                          <m:t>1−</m:t>
                        </m:r>
                        <m:r>
                          <a:rPr lang="en-US" i="1">
                            <a:latin typeface="Cambria Math"/>
                            <a:ea typeface="Cambria Math"/>
                          </a:rPr>
                          <m:t>𝛼</m:t>
                        </m:r>
                      </m:e>
                    </m:d>
                    <m:r>
                      <a:rPr lang="en-US" sz="2200" b="0" i="1" smtClean="0">
                        <a:latin typeface="Cambria Math"/>
                      </a:rPr>
                      <m:t>%</m:t>
                    </m:r>
                  </m:oMath>
                </a14:m>
                <a:r>
                  <a:rPr lang="en-US" sz="2200" dirty="0"/>
                  <a:t> CI.</a:t>
                </a:r>
              </a:p>
              <a:p>
                <a:pPr lvl="1"/>
                <a:r>
                  <a:rPr lang="en-US" sz="2000" dirty="0"/>
                  <a:t>This is why you should switch to a </a:t>
                </a:r>
                <a14:m>
                  <m:oMath xmlns:m="http://schemas.openxmlformats.org/officeDocument/2006/math">
                    <m:d>
                      <m:dPr>
                        <m:ctrlPr>
                          <a:rPr lang="en-US" i="1">
                            <a:latin typeface="Cambria Math" panose="02040503050406030204" pitchFamily="18" charset="0"/>
                          </a:rPr>
                        </m:ctrlPr>
                      </m:dPr>
                      <m:e>
                        <m:r>
                          <a:rPr lang="en-US" i="1">
                            <a:latin typeface="Cambria Math"/>
                          </a:rPr>
                          <m:t>1−</m:t>
                        </m:r>
                        <m:r>
                          <a:rPr lang="en-US" b="0" i="1" smtClean="0">
                            <a:latin typeface="Cambria Math"/>
                          </a:rPr>
                          <m:t>2</m:t>
                        </m:r>
                        <m:r>
                          <a:rPr lang="en-US" i="1">
                            <a:latin typeface="Cambria Math"/>
                            <a:ea typeface="Cambria Math"/>
                          </a:rPr>
                          <m:t>𝛼</m:t>
                        </m:r>
                      </m:e>
                    </m:d>
                    <m:r>
                      <a:rPr lang="en-US" i="1">
                        <a:latin typeface="Cambria Math"/>
                      </a:rPr>
                      <m:t>%</m:t>
                    </m:r>
                  </m:oMath>
                </a14:m>
                <a:r>
                  <a:rPr lang="en-US" dirty="0"/>
                  <a:t> CI if you want to ensure that the conclusions will agree.</a:t>
                </a:r>
              </a:p>
              <a:p>
                <a:pPr lvl="1"/>
                <a:endParaRPr lang="en-US" sz="2000" dirty="0"/>
              </a:p>
              <a:p>
                <a:endParaRPr lang="en-US" dirty="0"/>
              </a:p>
              <a:p>
                <a:endParaRPr lang="en-US" sz="2200" dirty="0"/>
              </a:p>
              <a:p>
                <a:endParaRPr lang="en-US" dirty="0"/>
              </a:p>
              <a:p>
                <a:endParaRPr lang="en-US" sz="2200" dirty="0"/>
              </a:p>
              <a:p>
                <a:endParaRPr lang="en-US" sz="2200" dirty="0"/>
              </a:p>
              <a:p>
                <a:pPr marL="114300" indent="0">
                  <a:buNone/>
                </a:pPr>
                <a:endParaRPr lang="en-US" sz="2200"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478465" y="1919177"/>
                <a:ext cx="7620000" cy="4800600"/>
              </a:xfrm>
              <a:blipFill>
                <a:blip r:embed="rId2"/>
                <a:stretch>
                  <a:fillRect l="-1040" t="-1652" r="-2400"/>
                </a:stretch>
              </a:blipFill>
            </p:spPr>
            <p:txBody>
              <a:bodyPr/>
              <a:lstStyle/>
              <a:p>
                <a:r>
                  <a:rPr lang="en-US">
                    <a:noFill/>
                  </a:rPr>
                  <a:t> </a:t>
                </a:r>
              </a:p>
            </p:txBody>
          </p:sp>
        </mc:Fallback>
      </mc:AlternateContent>
    </p:spTree>
    <p:extLst>
      <p:ext uri="{BB962C8B-B14F-4D97-AF65-F5344CB8AC3E}">
        <p14:creationId xmlns:p14="http://schemas.microsoft.com/office/powerpoint/2010/main" val="1344643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13928" y="4315973"/>
                <a:ext cx="8684367" cy="1450757"/>
              </a:xfrm>
            </p:spPr>
            <p:txBody>
              <a:bodyPr>
                <a:noAutofit/>
              </a:bodyPr>
              <a:lstStyle/>
              <a:p>
                <a:pPr algn="ctr"/>
                <a:r>
                  <a:rPr lang="en-US" sz="4000" dirty="0"/>
                  <a:t>Prep for Question 3</a:t>
                </a:r>
                <a:br>
                  <a:rPr lang="en-US" sz="4000" dirty="0"/>
                </a:br>
                <a:r>
                  <a:rPr lang="en-US" sz="4000" dirty="0"/>
                  <a:t>(</a:t>
                </a:r>
                <a14:m>
                  <m:oMath xmlns:m="http://schemas.openxmlformats.org/officeDocument/2006/math">
                    <m:r>
                      <a:rPr lang="en-US" sz="4000" i="1">
                        <a:latin typeface="Cambria Math" panose="02040503050406030204" pitchFamily="18" charset="0"/>
                        <a:ea typeface="Cambria Math" panose="02040503050406030204" pitchFamily="18" charset="0"/>
                      </a:rPr>
                      <m:t>≤</m:t>
                    </m:r>
                    <m:r>
                      <a:rPr lang="en-US" sz="4000" b="0" i="0" smtClean="0">
                        <a:latin typeface="Cambria Math" panose="02040503050406030204" pitchFamily="18" charset="0"/>
                        <a:ea typeface="Cambria Math" panose="02040503050406030204" pitchFamily="18" charset="0"/>
                      </a:rPr>
                      <m:t>1</m:t>
                    </m:r>
                  </m:oMath>
                </a14:m>
                <a:r>
                  <a:rPr lang="en-US" sz="4000" dirty="0"/>
                  <a:t> hour)</a:t>
                </a:r>
                <a:br>
                  <a:rPr lang="en-US" sz="4000" dirty="0"/>
                </a:br>
                <a:br>
                  <a:rPr lang="en-US" sz="4000" dirty="0"/>
                </a:br>
                <a:r>
                  <a:rPr lang="en-US" sz="4000" dirty="0"/>
                  <a:t>Carefully Review the Following Slides and Sample Code. You will be asked to apply the same ideas to an actual HW problem afterwards.  We will review both the example and the HW problem in live session.  Do you best!</a:t>
                </a:r>
                <a:br>
                  <a:rPr lang="en-US" sz="4000" dirty="0"/>
                </a:br>
                <a:r>
                  <a:rPr lang="en-US" sz="4000" dirty="0"/>
                  <a:t>SAS Code is on </a:t>
                </a:r>
                <a:r>
                  <a:rPr lang="en-US" sz="4000" dirty="0" err="1"/>
                  <a:t>Github</a:t>
                </a:r>
                <a:r>
                  <a:rPr lang="en-US" sz="4000"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13928" y="4315973"/>
                <a:ext cx="8684367" cy="1450757"/>
              </a:xfrm>
              <a:blipFill>
                <a:blip r:embed="rId2"/>
                <a:stretch>
                  <a:fillRect l="-146" t="-273913" r="-1314" b="-182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35</a:t>
            </a:fld>
            <a:endParaRPr lang="en-US" altLang="en-US" dirty="0"/>
          </a:p>
        </p:txBody>
      </p:sp>
    </p:spTree>
    <p:extLst>
      <p:ext uri="{BB962C8B-B14F-4D97-AF65-F5344CB8AC3E}">
        <p14:creationId xmlns:p14="http://schemas.microsoft.com/office/powerpoint/2010/main" val="1606959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85BC5B7D-D6B0-4550-9BAF-D21F2647AC79}" type="slidenum">
              <a:rPr lang="en-US" altLang="en-US" smtClean="0"/>
              <a:pPr>
                <a:defRPr/>
              </a:pPr>
              <a:t>36</a:t>
            </a:fld>
            <a:endParaRPr lang="en-US" altLang="en-US" dirty="0"/>
          </a:p>
        </p:txBody>
      </p:sp>
      <p:sp>
        <p:nvSpPr>
          <p:cNvPr id="4" name="TextBox 3"/>
          <p:cNvSpPr txBox="1"/>
          <p:nvPr/>
        </p:nvSpPr>
        <p:spPr>
          <a:xfrm>
            <a:off x="663593" y="4122638"/>
            <a:ext cx="8046720" cy="1200329"/>
          </a:xfrm>
          <a:prstGeom prst="rect">
            <a:avLst/>
          </a:prstGeom>
          <a:noFill/>
        </p:spPr>
        <p:txBody>
          <a:bodyPr wrap="square" rtlCol="0">
            <a:spAutoFit/>
          </a:bodyPr>
          <a:lstStyle/>
          <a:p>
            <a:pPr algn="ctr"/>
            <a:r>
              <a:rPr lang="en-US" dirty="0"/>
              <a:t>Perform a two sample t-test for the difference in the mean score between the Intrinsic and Extrinsic groups from the chapter problem.  Provide a complete analysis, including a full conclusion, confidence interval, and scope of inference.  Use an alpha = 0.01 level of significance.  </a:t>
            </a:r>
          </a:p>
        </p:txBody>
      </p:sp>
      <p:sp>
        <p:nvSpPr>
          <p:cNvPr id="5" name="Title 4"/>
          <p:cNvSpPr>
            <a:spLocks noGrp="1"/>
          </p:cNvSpPr>
          <p:nvPr>
            <p:ph type="title"/>
          </p:nvPr>
        </p:nvSpPr>
        <p:spPr>
          <a:xfrm>
            <a:off x="663593" y="2260437"/>
            <a:ext cx="7543800" cy="1450757"/>
          </a:xfrm>
        </p:spPr>
        <p:txBody>
          <a:bodyPr>
            <a:normAutofit fontScale="90000"/>
          </a:bodyPr>
          <a:lstStyle/>
          <a:p>
            <a:pPr algn="ctr"/>
            <a:r>
              <a:rPr lang="en-US" dirty="0"/>
              <a:t>TWO SAMPLE T-TEST FOR THE DIFFERENCE OF MEANS WITH INDEPENDENT SAMPLES</a:t>
            </a:r>
          </a:p>
        </p:txBody>
      </p:sp>
    </p:spTree>
    <p:extLst>
      <p:ext uri="{BB962C8B-B14F-4D97-AF65-F5344CB8AC3E}">
        <p14:creationId xmlns:p14="http://schemas.microsoft.com/office/powerpoint/2010/main" val="2690176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30" y="228600"/>
            <a:ext cx="9044970" cy="715962"/>
          </a:xfrm>
        </p:spPr>
        <p:txBody>
          <a:bodyPr>
            <a:normAutofit/>
          </a:bodyPr>
          <a:lstStyle/>
          <a:p>
            <a:r>
              <a:rPr lang="en-US" sz="4400" dirty="0"/>
              <a:t>Let’s Formalize This Test Into 6 Steps!</a:t>
            </a:r>
          </a:p>
        </p:txBody>
      </p:sp>
      <p:sp>
        <p:nvSpPr>
          <p:cNvPr id="5" name="TextBox 4"/>
          <p:cNvSpPr txBox="1"/>
          <p:nvPr/>
        </p:nvSpPr>
        <p:spPr>
          <a:xfrm>
            <a:off x="266700" y="1818212"/>
            <a:ext cx="8610600"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hypothesis. </a:t>
            </a:r>
          </a:p>
        </p:txBody>
      </p:sp>
      <mc:AlternateContent xmlns:mc="http://schemas.openxmlformats.org/markup-compatibility/2006" xmlns:a14="http://schemas.microsoft.com/office/drawing/2010/main">
        <mc:Choice Requires="a14">
          <p:sp>
            <p:nvSpPr>
              <p:cNvPr id="8" name="TextBox 7"/>
              <p:cNvSpPr txBox="1"/>
              <p:nvPr/>
            </p:nvSpPr>
            <p:spPr>
              <a:xfrm>
                <a:off x="2950039" y="2430252"/>
                <a:ext cx="2796663" cy="1446550"/>
              </a:xfrm>
              <a:prstGeom prst="rect">
                <a:avLst/>
              </a:prstGeom>
              <a:noFill/>
            </p:spPr>
            <p:txBody>
              <a:bodyPr wrap="none" rtlCol="0">
                <a:spAutoFit/>
              </a:bodyPr>
              <a:lstStyle/>
              <a:p>
                <a:r>
                  <a:rPr lang="en-US" sz="4000" dirty="0"/>
                  <a:t>H</a:t>
                </a:r>
                <a:r>
                  <a:rPr lang="en-US" sz="4000" baseline="-25000" dirty="0"/>
                  <a:t>0</a:t>
                </a:r>
                <a:r>
                  <a:rPr lang="en-US" sz="4000" dirty="0"/>
                  <a:t>: </a:t>
                </a:r>
                <a14:m>
                  <m:oMath xmlns:m="http://schemas.openxmlformats.org/officeDocument/2006/math">
                    <m:r>
                      <a:rPr lang="en-US" sz="4400" i="1" smtClean="0">
                        <a:latin typeface="Cambria Math"/>
                      </a:rPr>
                      <m:t>µ</m:t>
                    </m:r>
                    <m:r>
                      <a:rPr lang="en-US" sz="4400" b="0" i="1" baseline="-25000" smtClean="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b="0" i="1" baseline="-25000" smtClean="0">
                        <a:latin typeface="Cambria Math" panose="02040503050406030204" pitchFamily="18" charset="0"/>
                      </a:rPr>
                      <m:t>𝐸</m:t>
                    </m:r>
                  </m:oMath>
                </a14:m>
                <a:endParaRPr lang="en-US" sz="4000" dirty="0"/>
              </a:p>
              <a:p>
                <a:r>
                  <a:rPr lang="en-US" sz="4000" dirty="0"/>
                  <a:t>H</a:t>
                </a:r>
                <a:r>
                  <a:rPr lang="en-US" sz="4000" baseline="-25000" dirty="0"/>
                  <a:t>a</a:t>
                </a:r>
                <a:r>
                  <a:rPr lang="en-US" sz="4000" dirty="0"/>
                  <a:t>: </a:t>
                </a:r>
                <a14:m>
                  <m:oMath xmlns:m="http://schemas.openxmlformats.org/officeDocument/2006/math">
                    <m:r>
                      <a:rPr lang="en-US" sz="4400" i="1">
                        <a:latin typeface="Cambria Math"/>
                      </a:rPr>
                      <m:t>µ</m:t>
                    </m:r>
                    <m:r>
                      <a:rPr lang="en-US" sz="4400" i="1" baseline="-25000">
                        <a:latin typeface="Cambria Math" panose="02040503050406030204" pitchFamily="18" charset="0"/>
                      </a:rPr>
                      <m:t>𝐼</m:t>
                    </m:r>
                    <m:r>
                      <a:rPr lang="en-US" sz="4000" i="1">
                        <a:latin typeface="Cambria Math"/>
                      </a:rPr>
                      <m:t>≠</m:t>
                    </m:r>
                    <m:r>
                      <a:rPr lang="en-US" sz="4400" i="1">
                        <a:latin typeface="Cambria Math"/>
                      </a:rPr>
                      <m:t>µ</m:t>
                    </m:r>
                    <m:r>
                      <a:rPr lang="en-US" sz="4400" i="1" baseline="-25000">
                        <a:latin typeface="Cambria Math" panose="02040503050406030204" pitchFamily="18" charset="0"/>
                      </a:rPr>
                      <m:t>𝐸</m:t>
                    </m:r>
                  </m:oMath>
                </a14:m>
                <a:endParaRPr lang="en-US" sz="4000" dirty="0"/>
              </a:p>
            </p:txBody>
          </p:sp>
        </mc:Choice>
        <mc:Fallback xmlns="">
          <p:sp>
            <p:nvSpPr>
              <p:cNvPr id="8" name="TextBox 7"/>
              <p:cNvSpPr txBox="1">
                <a:spLocks noRot="1" noChangeAspect="1" noMove="1" noResize="1" noEditPoints="1" noAdjustHandles="1" noChangeArrowheads="1" noChangeShapeType="1" noTextEdit="1"/>
              </p:cNvSpPr>
              <p:nvPr/>
            </p:nvSpPr>
            <p:spPr>
              <a:xfrm>
                <a:off x="2950039" y="2430252"/>
                <a:ext cx="2796663" cy="1446550"/>
              </a:xfrm>
              <a:prstGeom prst="rect">
                <a:avLst/>
              </a:prstGeom>
              <a:blipFill>
                <a:blip r:embed="rId2"/>
                <a:stretch>
                  <a:fillRect l="-7843" t="-4219" b="-16456"/>
                </a:stretch>
              </a:blipFill>
            </p:spPr>
            <p:txBody>
              <a:bodyPr/>
              <a:lstStyle/>
              <a:p>
                <a:r>
                  <a:rPr lang="en-US">
                    <a:noFill/>
                  </a:rPr>
                  <a:t> </a:t>
                </a:r>
              </a:p>
            </p:txBody>
          </p:sp>
        </mc:Fallback>
      </mc:AlternateContent>
      <p:sp>
        <p:nvSpPr>
          <p:cNvPr id="6" name="TextBox 5"/>
          <p:cNvSpPr txBox="1"/>
          <p:nvPr/>
        </p:nvSpPr>
        <p:spPr>
          <a:xfrm>
            <a:off x="685800" y="4098078"/>
            <a:ext cx="8458200" cy="369332"/>
          </a:xfrm>
          <a:prstGeom prst="rect">
            <a:avLst/>
          </a:prstGeom>
          <a:noFill/>
        </p:spPr>
        <p:txBody>
          <a:bodyPr wrap="square" rtlCol="0">
            <a:spAutoFit/>
          </a:bodyPr>
          <a:lstStyle/>
          <a:p>
            <a:r>
              <a:rPr lang="en-US" dirty="0"/>
              <a:t>Which is equivalent to:</a:t>
            </a:r>
          </a:p>
        </p:txBody>
      </p:sp>
      <mc:AlternateContent xmlns:mc="http://schemas.openxmlformats.org/markup-compatibility/2006" xmlns:a14="http://schemas.microsoft.com/office/drawing/2010/main">
        <mc:Choice Requires="a14">
          <p:sp>
            <p:nvSpPr>
              <p:cNvPr id="7" name="TextBox 6"/>
              <p:cNvSpPr txBox="1"/>
              <p:nvPr/>
            </p:nvSpPr>
            <p:spPr>
              <a:xfrm>
                <a:off x="2950039" y="4401002"/>
                <a:ext cx="3479479" cy="1430969"/>
              </a:xfrm>
              <a:prstGeom prst="rect">
                <a:avLst/>
              </a:prstGeom>
              <a:noFill/>
            </p:spPr>
            <p:txBody>
              <a:bodyPr wrap="none" rtlCol="0">
                <a:spAutoFit/>
              </a:bodyPr>
              <a:lstStyle/>
              <a:p>
                <a:r>
                  <a:rPr lang="en-US" sz="4000" dirty="0"/>
                  <a:t>H</a:t>
                </a:r>
                <a:r>
                  <a:rPr lang="en-US" sz="4000" baseline="-25000" dirty="0"/>
                  <a:t>0</a:t>
                </a:r>
                <a:r>
                  <a:rPr lang="en-US" sz="4000" dirty="0"/>
                  <a:t>: </a:t>
                </a:r>
                <a14:m>
                  <m:oMath xmlns:m="http://schemas.openxmlformats.org/officeDocument/2006/math">
                    <m:r>
                      <a:rPr lang="en-US" sz="4400" i="1" smtClean="0">
                        <a:latin typeface="Cambria Math"/>
                      </a:rPr>
                      <m:t>µ</m:t>
                    </m:r>
                    <m:r>
                      <a:rPr lang="en-US" sz="4400" b="0" i="1" baseline="-25000" smtClean="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b="0" i="1" baseline="-25000" smtClean="0">
                        <a:latin typeface="Cambria Math" panose="02040503050406030204" pitchFamily="18" charset="0"/>
                      </a:rPr>
                      <m:t>𝐸</m:t>
                    </m:r>
                  </m:oMath>
                </a14:m>
                <a:r>
                  <a:rPr lang="en-US" sz="4000" dirty="0"/>
                  <a:t> = 0</a:t>
                </a:r>
              </a:p>
              <a:p>
                <a:r>
                  <a:rPr lang="en-US" sz="4000" dirty="0"/>
                  <a:t>H</a:t>
                </a:r>
                <a:r>
                  <a:rPr lang="en-US" sz="4000" baseline="-25000" dirty="0"/>
                  <a:t>a</a:t>
                </a:r>
                <a:r>
                  <a:rPr lang="en-US" sz="4000" dirty="0"/>
                  <a:t>: </a:t>
                </a:r>
                <a14:m>
                  <m:oMath xmlns:m="http://schemas.openxmlformats.org/officeDocument/2006/math">
                    <m:r>
                      <a:rPr lang="en-US" sz="4400" i="1">
                        <a:latin typeface="Cambria Math"/>
                      </a:rPr>
                      <m:t>µ</m:t>
                    </m:r>
                    <m:r>
                      <a:rPr lang="en-US" sz="4400" i="1" baseline="-2500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i="1" baseline="-25000">
                        <a:latin typeface="Cambria Math" panose="02040503050406030204" pitchFamily="18" charset="0"/>
                      </a:rPr>
                      <m:t>𝐸</m:t>
                    </m:r>
                  </m:oMath>
                </a14:m>
                <a:r>
                  <a:rPr lang="en-US" sz="4000" dirty="0"/>
                  <a:t> </a:t>
                </a:r>
                <a14:m>
                  <m:oMath xmlns:m="http://schemas.openxmlformats.org/officeDocument/2006/math">
                    <m:r>
                      <a:rPr lang="en-US" sz="4000" i="1">
                        <a:latin typeface="Cambria Math"/>
                      </a:rPr>
                      <m:t>≠</m:t>
                    </m:r>
                  </m:oMath>
                </a14:m>
                <a:r>
                  <a:rPr lang="en-US" sz="4000" dirty="0"/>
                  <a:t>0</a:t>
                </a:r>
              </a:p>
            </p:txBody>
          </p:sp>
        </mc:Choice>
        <mc:Fallback xmlns="">
          <p:sp>
            <p:nvSpPr>
              <p:cNvPr id="7" name="TextBox 6"/>
              <p:cNvSpPr txBox="1">
                <a:spLocks noRot="1" noChangeAspect="1" noMove="1" noResize="1" noEditPoints="1" noAdjustHandles="1" noChangeArrowheads="1" noChangeShapeType="1" noTextEdit="1"/>
              </p:cNvSpPr>
              <p:nvPr/>
            </p:nvSpPr>
            <p:spPr>
              <a:xfrm>
                <a:off x="2950039" y="4401002"/>
                <a:ext cx="3479479" cy="1430969"/>
              </a:xfrm>
              <a:prstGeom prst="rect">
                <a:avLst/>
              </a:prstGeom>
              <a:blipFill>
                <a:blip r:embed="rId3"/>
                <a:stretch>
                  <a:fillRect l="-6305" t="-4255" r="-2277" b="-16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9030" y="78424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9" name="TextBox 8"/>
              <p:cNvSpPr txBox="1">
                <a:spLocks noRot="1" noChangeAspect="1" noMove="1" noResize="1" noEditPoints="1" noAdjustHandles="1" noChangeArrowheads="1" noChangeShapeType="1" noTextEdit="1"/>
              </p:cNvSpPr>
              <p:nvPr/>
            </p:nvSpPr>
            <p:spPr>
              <a:xfrm>
                <a:off x="99030" y="784244"/>
                <a:ext cx="8945939" cy="923330"/>
              </a:xfrm>
              <a:prstGeom prst="rect">
                <a:avLst/>
              </a:prstGeom>
              <a:blipFill>
                <a:blip r:embed="rId4"/>
                <a:stretch>
                  <a:fillRect l="-545" t="-3974" r="-1703" b="-9934"/>
                </a:stretch>
              </a:blipFill>
            </p:spPr>
            <p:txBody>
              <a:bodyPr/>
              <a:lstStyle/>
              <a:p>
                <a:r>
                  <a:rPr lang="en-US">
                    <a:noFill/>
                  </a:rPr>
                  <a:t> </a:t>
                </a:r>
              </a:p>
            </p:txBody>
          </p:sp>
        </mc:Fallback>
      </mc:AlternateContent>
    </p:spTree>
    <p:extLst>
      <p:ext uri="{BB962C8B-B14F-4D97-AF65-F5344CB8AC3E}">
        <p14:creationId xmlns:p14="http://schemas.microsoft.com/office/powerpoint/2010/main" val="137929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8" y="239233"/>
            <a:ext cx="8937820" cy="715962"/>
          </a:xfrm>
        </p:spPr>
        <p:txBody>
          <a:bodyPr>
            <a:normAutofit fontScale="90000"/>
          </a:bodyPr>
          <a:lstStyle/>
          <a:p>
            <a:r>
              <a:rPr lang="en-US" dirty="0"/>
              <a:t>Let’s Formalize This Test Into 6 Steps!</a:t>
            </a:r>
          </a:p>
        </p:txBody>
      </p:sp>
      <p:sp>
        <p:nvSpPr>
          <p:cNvPr id="5" name="TextBox 4"/>
          <p:cNvSpPr txBox="1"/>
          <p:nvPr/>
        </p:nvSpPr>
        <p:spPr>
          <a:xfrm>
            <a:off x="0" y="1921933"/>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p:sp>
        <p:nvSpPr>
          <p:cNvPr id="10" name="TextBox 9"/>
          <p:cNvSpPr txBox="1"/>
          <p:nvPr/>
        </p:nvSpPr>
        <p:spPr>
          <a:xfrm>
            <a:off x="217714" y="2615625"/>
            <a:ext cx="8823148" cy="584775"/>
          </a:xfrm>
          <a:prstGeom prst="rect">
            <a:avLst/>
          </a:prstGeom>
          <a:noFill/>
        </p:spPr>
        <p:txBody>
          <a:bodyPr wrap="square" rtlCol="0">
            <a:spAutoFit/>
          </a:bodyPr>
          <a:lstStyle/>
          <a:p>
            <a:r>
              <a:rPr lang="en-US" sz="3200" dirty="0"/>
              <a:t>Step 2: Draw and Shade and Find the Critical Value.</a:t>
            </a:r>
          </a:p>
        </p:txBody>
      </p:sp>
      <p:pic>
        <p:nvPicPr>
          <p:cNvPr id="11" name="Picture 2" descr="http://www.statisticshowto.com/wp-content/uploads/2013/09/normal-distribution-probability.jpg"/>
          <p:cNvPicPr>
            <a:picLocks noChangeAspect="1" noChangeArrowheads="1"/>
          </p:cNvPicPr>
          <p:nvPr/>
        </p:nvPicPr>
        <p:blipFill rotWithShape="1">
          <a:blip r:embed="rId2">
            <a:extLst>
              <a:ext uri="{28A0092B-C50C-407E-A947-70E740481C1C}">
                <a14:useLocalDpi xmlns:a14="http://schemas.microsoft.com/office/drawing/2010/main" val="0"/>
              </a:ext>
            </a:extLst>
          </a:blip>
          <a:srcRect l="-1" r="1584"/>
          <a:stretch/>
        </p:blipFill>
        <p:spPr bwMode="auto">
          <a:xfrm>
            <a:off x="500743" y="3352800"/>
            <a:ext cx="4191000" cy="13108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481942" y="4572000"/>
            <a:ext cx="489289"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20" name="TextBox 19"/>
              <p:cNvSpPr txBox="1"/>
              <p:nvPr/>
            </p:nvSpPr>
            <p:spPr>
              <a:xfrm>
                <a:off x="3071652" y="5181085"/>
                <a:ext cx="1747338"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995,45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3071652" y="5181085"/>
                <a:ext cx="1747338" cy="38151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191000" y="3341914"/>
                <a:ext cx="2820067"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0.01 = significance level.</a:t>
                </a:r>
              </a:p>
            </p:txBody>
          </p:sp>
        </mc:Choice>
        <mc:Fallback xmlns="">
          <p:sp>
            <p:nvSpPr>
              <p:cNvPr id="22" name="TextBox 21"/>
              <p:cNvSpPr txBox="1">
                <a:spLocks noRot="1" noChangeAspect="1" noMove="1" noResize="1" noEditPoints="1" noAdjustHandles="1" noChangeArrowheads="1" noChangeShapeType="1" noTextEdit="1"/>
              </p:cNvSpPr>
              <p:nvPr/>
            </p:nvSpPr>
            <p:spPr>
              <a:xfrm>
                <a:off x="4191000" y="3341914"/>
                <a:ext cx="2820067" cy="369332"/>
              </a:xfrm>
              <a:prstGeom prst="rect">
                <a:avLst/>
              </a:prstGeom>
              <a:blipFill>
                <a:blip r:embed="rId5"/>
                <a:stretch>
                  <a:fillRect t="-8197" r="-1515" b="-24590"/>
                </a:stretch>
              </a:blipFill>
            </p:spPr>
            <p:txBody>
              <a:bodyPr/>
              <a:lstStyle/>
              <a:p>
                <a:r>
                  <a:rPr lang="en-US">
                    <a:noFill/>
                  </a:rPr>
                  <a:t> </a:t>
                </a:r>
              </a:p>
            </p:txBody>
          </p:sp>
        </mc:Fallback>
      </mc:AlternateContent>
      <p:cxnSp>
        <p:nvCxnSpPr>
          <p:cNvPr id="24" name="Straight Arrow Connector 23"/>
          <p:cNvCxnSpPr/>
          <p:nvPr/>
        </p:nvCxnSpPr>
        <p:spPr>
          <a:xfrm flipH="1">
            <a:off x="4365374" y="4343399"/>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4349465" y="4013650"/>
                <a:ext cx="7986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4349465" y="4013650"/>
                <a:ext cx="798617" cy="369332"/>
              </a:xfrm>
              <a:prstGeom prst="rect">
                <a:avLst/>
              </a:prstGeom>
              <a:blipFill>
                <a:blip r:embed="rId6"/>
                <a:stretch>
                  <a:fillRect/>
                </a:stretch>
              </a:blipFill>
            </p:spPr>
            <p:txBody>
              <a:bodyPr/>
              <a:lstStyle/>
              <a:p>
                <a:r>
                  <a:rPr lang="en-US">
                    <a:noFill/>
                  </a:rPr>
                  <a:t> </a:t>
                </a:r>
              </a:p>
            </p:txBody>
          </p:sp>
        </mc:Fallback>
      </mc:AlternateContent>
      <p:sp>
        <p:nvSpPr>
          <p:cNvPr id="27" name="TextBox 26"/>
          <p:cNvSpPr txBox="1"/>
          <p:nvPr/>
        </p:nvSpPr>
        <p:spPr>
          <a:xfrm>
            <a:off x="5227755" y="3758101"/>
            <a:ext cx="2098299" cy="369332"/>
          </a:xfrm>
          <a:prstGeom prst="rect">
            <a:avLst/>
          </a:prstGeom>
          <a:noFill/>
        </p:spPr>
        <p:txBody>
          <a:bodyPr wrap="square" rtlCol="0">
            <a:spAutoFit/>
          </a:bodyPr>
          <a:lstStyle/>
          <a:p>
            <a:r>
              <a:rPr lang="en-US" dirty="0"/>
              <a:t>df = 24 +23 – 2 = 45</a:t>
            </a:r>
          </a:p>
        </p:txBody>
      </p:sp>
      <p:cxnSp>
        <p:nvCxnSpPr>
          <p:cNvPr id="29" name="Straight Connector 28"/>
          <p:cNvCxnSpPr/>
          <p:nvPr/>
        </p:nvCxnSpPr>
        <p:spPr>
          <a:xfrm>
            <a:off x="457200" y="5054718"/>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332579" y="495317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52400" y="4888468"/>
            <a:ext cx="261610" cy="369332"/>
          </a:xfrm>
          <a:prstGeom prst="rect">
            <a:avLst/>
          </a:prstGeom>
        </p:spPr>
        <p:txBody>
          <a:bodyPr wrap="none">
            <a:spAutoFit/>
          </a:bodyPr>
          <a:lstStyle/>
          <a:p>
            <a:r>
              <a:rPr lang="en-US" i="1" dirty="0"/>
              <a:t>t</a:t>
            </a:r>
          </a:p>
        </p:txBody>
      </p:sp>
      <p:cxnSp>
        <p:nvCxnSpPr>
          <p:cNvPr id="21" name="Straight Arrow Connector 20"/>
          <p:cNvCxnSpPr/>
          <p:nvPr/>
        </p:nvCxnSpPr>
        <p:spPr>
          <a:xfrm>
            <a:off x="738456" y="4327666"/>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83205" y="3989376"/>
                <a:ext cx="7986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283205" y="3989376"/>
                <a:ext cx="798617" cy="369332"/>
              </a:xfrm>
              <a:prstGeom prst="rect">
                <a:avLst/>
              </a:prstGeom>
              <a:blipFill>
                <a:blip r:embed="rId7"/>
                <a:stretch>
                  <a:fillRect/>
                </a:stretch>
              </a:blipFill>
            </p:spPr>
            <p:txBody>
              <a:bodyPr/>
              <a:lstStyle/>
              <a:p>
                <a:r>
                  <a:rPr lang="en-US">
                    <a:noFill/>
                  </a:rPr>
                  <a:t> </a:t>
                </a:r>
              </a:p>
            </p:txBody>
          </p:sp>
        </mc:Fallback>
      </mc:AlternateContent>
      <p:cxnSp>
        <p:nvCxnSpPr>
          <p:cNvPr id="28" name="Straight Connector 27"/>
          <p:cNvCxnSpPr/>
          <p:nvPr/>
        </p:nvCxnSpPr>
        <p:spPr>
          <a:xfrm>
            <a:off x="4322129" y="4487403"/>
            <a:ext cx="0" cy="1260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99775" y="4497566"/>
            <a:ext cx="0" cy="1146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140519" y="5161970"/>
                <a:ext cx="1930080"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m:t>
                          </m:r>
                          <m:r>
                            <a:rPr lang="en-US" b="0" i="1" smtClean="0">
                              <a:latin typeface="Cambria Math" panose="02040503050406030204" pitchFamily="18" charset="0"/>
                            </a:rPr>
                            <m:t>05</m:t>
                          </m:r>
                          <m:r>
                            <a:rPr lang="en-US" b="0" i="1" smtClean="0">
                              <a:latin typeface="Cambria Math"/>
                            </a:rPr>
                            <m:t>, </m:t>
                          </m:r>
                          <m:r>
                            <a:rPr lang="en-US" b="0" i="1" smtClean="0">
                              <a:latin typeface="Cambria Math" panose="02040503050406030204" pitchFamily="18" charset="0"/>
                            </a:rPr>
                            <m:t>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140519" y="5161970"/>
                <a:ext cx="1930080" cy="381515"/>
              </a:xfrm>
              <a:prstGeom prst="rect">
                <a:avLst/>
              </a:prstGeom>
              <a:blipFill rotWithShape="0">
                <a:blip r:embed="rId8"/>
                <a:stretch>
                  <a:fillRect/>
                </a:stretch>
              </a:blipFill>
            </p:spPr>
            <p:txBody>
              <a:bodyPr/>
              <a:lstStyle/>
              <a:p>
                <a:r>
                  <a:rPr lang="en-US">
                    <a:noFill/>
                  </a:rPr>
                  <a:t> </a:t>
                </a:r>
              </a:p>
            </p:txBody>
          </p:sp>
        </mc:Fallback>
      </mc:AlternateContent>
      <p:cxnSp>
        <p:nvCxnSpPr>
          <p:cNvPr id="34" name="Straight Connector 33"/>
          <p:cNvCxnSpPr/>
          <p:nvPr/>
        </p:nvCxnSpPr>
        <p:spPr>
          <a:xfrm>
            <a:off x="899775" y="4941332"/>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7532490" y="1808993"/>
                <a:ext cx="1481816"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35" name="TextBox 34"/>
              <p:cNvSpPr txBox="1">
                <a:spLocks noRot="1" noChangeAspect="1" noMove="1" noResize="1" noEditPoints="1" noAdjustHandles="1" noChangeArrowheads="1" noChangeShapeType="1" noTextEdit="1"/>
              </p:cNvSpPr>
              <p:nvPr/>
            </p:nvSpPr>
            <p:spPr>
              <a:xfrm>
                <a:off x="7532490" y="1808993"/>
                <a:ext cx="1481816" cy="633635"/>
              </a:xfrm>
              <a:prstGeom prst="rect">
                <a:avLst/>
              </a:prstGeom>
              <a:blipFill>
                <a:blip r:embed="rId9"/>
                <a:stretch>
                  <a:fillRect l="-2469" r="-823" b="-11538"/>
                </a:stretch>
              </a:blipFill>
            </p:spPr>
            <p:txBody>
              <a:bodyPr/>
              <a:lstStyle/>
              <a:p>
                <a:r>
                  <a:rPr lang="en-US">
                    <a:noFill/>
                  </a:rPr>
                  <a:t> </a:t>
                </a:r>
              </a:p>
            </p:txBody>
          </p:sp>
        </mc:Fallback>
      </mc:AlternateContent>
      <p:pic>
        <p:nvPicPr>
          <p:cNvPr id="3" name="Picture 2"/>
          <p:cNvPicPr>
            <a:picLocks noChangeAspect="1"/>
          </p:cNvPicPr>
          <p:nvPr/>
        </p:nvPicPr>
        <p:blipFill>
          <a:blip r:embed="rId10"/>
          <a:stretch>
            <a:fillRect/>
          </a:stretch>
        </p:blipFill>
        <p:spPr>
          <a:xfrm>
            <a:off x="7832546" y="4707692"/>
            <a:ext cx="1140622" cy="730884"/>
          </a:xfrm>
          <a:prstGeom prst="rect">
            <a:avLst/>
          </a:prstGeom>
        </p:spPr>
      </p:pic>
      <p:pic>
        <p:nvPicPr>
          <p:cNvPr id="6" name="Picture 5"/>
          <p:cNvPicPr>
            <a:picLocks noChangeAspect="1"/>
          </p:cNvPicPr>
          <p:nvPr/>
        </p:nvPicPr>
        <p:blipFill>
          <a:blip r:embed="rId11"/>
          <a:stretch>
            <a:fillRect/>
          </a:stretch>
        </p:blipFill>
        <p:spPr>
          <a:xfrm>
            <a:off x="4801579" y="4685135"/>
            <a:ext cx="2871703" cy="877465"/>
          </a:xfrm>
          <a:prstGeom prst="rect">
            <a:avLst/>
          </a:prstGeom>
        </p:spPr>
      </p:pic>
      <mc:AlternateContent xmlns:mc="http://schemas.openxmlformats.org/markup-compatibility/2006" xmlns:a14="http://schemas.microsoft.com/office/drawing/2010/main">
        <mc:Choice Requires="a14">
          <p:sp>
            <p:nvSpPr>
              <p:cNvPr id="38" name="TextBox 37"/>
              <p:cNvSpPr txBox="1"/>
              <p:nvPr/>
            </p:nvSpPr>
            <p:spPr>
              <a:xfrm>
                <a:off x="35348" y="81623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38" name="TextBox 37"/>
              <p:cNvSpPr txBox="1">
                <a:spLocks noRot="1" noChangeAspect="1" noMove="1" noResize="1" noEditPoints="1" noAdjustHandles="1" noChangeArrowheads="1" noChangeShapeType="1" noTextEdit="1"/>
              </p:cNvSpPr>
              <p:nvPr/>
            </p:nvSpPr>
            <p:spPr>
              <a:xfrm>
                <a:off x="35348" y="816234"/>
                <a:ext cx="8945939" cy="923330"/>
              </a:xfrm>
              <a:prstGeom prst="rect">
                <a:avLst/>
              </a:prstGeom>
              <a:blipFill>
                <a:blip r:embed="rId12"/>
                <a:stretch>
                  <a:fillRect l="-613" t="-3974" r="-1704" b="-993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8A7CCD9-124B-4F44-AA92-4FE8F79B8ED9}"/>
              </a:ext>
            </a:extLst>
          </p:cNvPr>
          <p:cNvPicPr>
            <a:picLocks noChangeAspect="1"/>
          </p:cNvPicPr>
          <p:nvPr/>
        </p:nvPicPr>
        <p:blipFill>
          <a:blip r:embed="rId13"/>
          <a:stretch>
            <a:fillRect/>
          </a:stretch>
        </p:blipFill>
        <p:spPr>
          <a:xfrm>
            <a:off x="4911012" y="5693303"/>
            <a:ext cx="1524000" cy="342900"/>
          </a:xfrm>
          <a:prstGeom prst="rect">
            <a:avLst/>
          </a:prstGeom>
        </p:spPr>
      </p:pic>
    </p:spTree>
    <p:extLst>
      <p:ext uri="{BB962C8B-B14F-4D97-AF65-F5344CB8AC3E}">
        <p14:creationId xmlns:p14="http://schemas.microsoft.com/office/powerpoint/2010/main" val="243693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0" grpId="0"/>
      <p:bldP spid="22" grpId="0"/>
      <p:bldP spid="26" grpId="0"/>
      <p:bldP spid="27" grpId="0"/>
      <p:bldP spid="32" grpId="0"/>
      <p:bldP spid="23"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31" y="228600"/>
            <a:ext cx="8945939" cy="715962"/>
          </a:xfrm>
        </p:spPr>
        <p:txBody>
          <a:bodyPr>
            <a:normAutofit fontScale="90000"/>
          </a:bodyPr>
          <a:lstStyle/>
          <a:p>
            <a:r>
              <a:rPr lang="en-US" dirty="0"/>
              <a:t>Let’s Formalize This Test Into 6 Steps!</a:t>
            </a:r>
          </a:p>
        </p:txBody>
      </p:sp>
      <p:sp>
        <p:nvSpPr>
          <p:cNvPr id="5" name="TextBox 4"/>
          <p:cNvSpPr txBox="1"/>
          <p:nvPr/>
        </p:nvSpPr>
        <p:spPr>
          <a:xfrm>
            <a:off x="0" y="1744768"/>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p:sp>
        <p:nvSpPr>
          <p:cNvPr id="10" name="TextBox 9"/>
          <p:cNvSpPr txBox="1"/>
          <p:nvPr/>
        </p:nvSpPr>
        <p:spPr>
          <a:xfrm>
            <a:off x="217714" y="2252475"/>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60426" y="4846373"/>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2853438" y="5355367"/>
                <a:ext cx="2603726" cy="9573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4.14</m:t>
                          </m:r>
                          <m:r>
                            <a:rPr lang="en-US" b="0" i="1" smtClean="0">
                              <a:latin typeface="Cambria Math"/>
                            </a:rPr>
                            <m:t>−</m:t>
                          </m:r>
                          <m:r>
                            <a:rPr lang="en-US" b="0" i="1" smtClean="0">
                              <a:latin typeface="Cambria Math" panose="02040503050406030204" pitchFamily="18" charset="0"/>
                            </a:rPr>
                            <m:t>0</m:t>
                          </m:r>
                        </m:num>
                        <m:den>
                          <m:r>
                            <a:rPr lang="en-US" b="0" i="1" smtClean="0">
                              <a:latin typeface="Cambria Math" panose="02040503050406030204" pitchFamily="18" charset="0"/>
                            </a:rPr>
                            <m:t>4.85</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3</m:t>
                                  </m:r>
                                </m:den>
                              </m:f>
                            </m:e>
                          </m:rad>
                        </m:den>
                      </m:f>
                      <m:r>
                        <a:rPr lang="en-US" b="0" i="0" smtClean="0">
                          <a:latin typeface="Cambria Math"/>
                        </a:rPr>
                        <m:t>=</m:t>
                      </m:r>
                      <m:r>
                        <a:rPr lang="en-US" b="0" i="0" smtClean="0">
                          <a:solidFill>
                            <a:srgbClr val="FF0000"/>
                          </a:solidFill>
                          <a:latin typeface="Cambria Math" panose="02040503050406030204" pitchFamily="18" charset="0"/>
                        </a:rPr>
                        <m:t>2.93</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853438" y="5355367"/>
                <a:ext cx="2603726" cy="957313"/>
              </a:xfrm>
              <a:prstGeom prst="rect">
                <a:avLst/>
              </a:prstGeom>
              <a:blipFill rotWithShape="0">
                <a:blip r:embed="rId2"/>
                <a:stretch>
                  <a:fillRect/>
                </a:stretch>
              </a:blipFill>
            </p:spPr>
            <p:txBody>
              <a:bodyPr/>
              <a:lstStyle/>
              <a:p>
                <a:r>
                  <a:rPr lang="en-US">
                    <a:noFill/>
                  </a:rPr>
                  <a:t> </a:t>
                </a:r>
              </a:p>
            </p:txBody>
          </p:sp>
        </mc:Fallback>
      </mc:AlternateContent>
      <p:cxnSp>
        <p:nvCxnSpPr>
          <p:cNvPr id="16" name="Straight Connector 15"/>
          <p:cNvCxnSpPr/>
          <p:nvPr/>
        </p:nvCxnSpPr>
        <p:spPr>
          <a:xfrm>
            <a:off x="5364367" y="4273300"/>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5167394" y="4505252"/>
                <a:ext cx="559769" cy="307777"/>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1400" smtClean="0">
                          <a:solidFill>
                            <a:srgbClr val="FF0000"/>
                          </a:solidFill>
                          <a:latin typeface="Cambria Math" panose="02040503050406030204" pitchFamily="18" charset="0"/>
                        </a:rPr>
                        <m:t>2</m:t>
                      </m:r>
                      <m:r>
                        <a:rPr lang="en-US" sz="1400" b="0" i="0" smtClean="0">
                          <a:solidFill>
                            <a:srgbClr val="FF0000"/>
                          </a:solidFill>
                          <a:latin typeface="Cambria Math" panose="02040503050406030204" pitchFamily="18" charset="0"/>
                        </a:rPr>
                        <m:t>.93</m:t>
                      </m:r>
                    </m:oMath>
                  </m:oMathPara>
                </a14:m>
                <a:endParaRPr lang="en-US" sz="1400" dirty="0">
                  <a:solidFill>
                    <a:srgbClr val="FF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5167394" y="4505252"/>
                <a:ext cx="559769" cy="307777"/>
              </a:xfrm>
              <a:prstGeom prst="rect">
                <a:avLst/>
              </a:prstGeom>
              <a:blipFill rotWithShape="0">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68279" y="5302577"/>
                <a:ext cx="268842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a:rPr>
                                <m:t>𝑥</m:t>
                              </m:r>
                              <m:r>
                                <a:rPr lang="en-US" b="0" i="1" baseline="-25000" smtClean="0">
                                  <a:latin typeface="Cambria Math" panose="02040503050406030204" pitchFamily="18" charset="0"/>
                                </a:rPr>
                                <m:t>𝐼</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a:rPr>
                                <m:t>𝑥</m:t>
                              </m:r>
                              <m:r>
                                <a:rPr lang="en-US" b="0" i="1" baseline="-25000" smtClean="0">
                                  <a:latin typeface="Cambria Math" panose="02040503050406030204" pitchFamily="18" charset="0"/>
                                </a:rPr>
                                <m:t>𝐸</m:t>
                              </m:r>
                            </m:e>
                          </m:acc>
                          <m:r>
                            <a:rPr lang="en-US" b="0" i="1" smtClean="0">
                              <a:latin typeface="Cambria Math" panose="02040503050406030204" pitchFamily="18" charset="0"/>
                            </a:rPr>
                            <m:t>)</m:t>
                          </m:r>
                          <m:r>
                            <a:rPr lang="en-US" b="0" i="1" smtClean="0">
                              <a:latin typeface="Cambria Math"/>
                            </a:rPr>
                            <m:t>−</m:t>
                          </m:r>
                          <m:r>
                            <a:rPr lang="en-US" b="0" i="1" smtClean="0">
                              <a:latin typeface="Cambria Math" panose="02040503050406030204" pitchFamily="18" charset="0"/>
                            </a:rPr>
                            <m:t>(</m:t>
                          </m:r>
                          <m:r>
                            <a:rPr lang="en-US" b="0" i="1" smtClean="0">
                              <a:latin typeface="Cambria Math"/>
                              <a:ea typeface="Cambria Math"/>
                            </a:rPr>
                            <m:t>𝜇</m:t>
                          </m:r>
                          <m:r>
                            <a:rPr lang="en-US" b="0" i="1" baseline="-25000" smtClean="0">
                              <a:latin typeface="Cambria Math" panose="02040503050406030204" pitchFamily="18" charset="0"/>
                              <a:ea typeface="Cambria Math"/>
                            </a:rPr>
                            <m:t>𝐼</m:t>
                          </m:r>
                          <m:r>
                            <a:rPr lang="en-US" b="0" i="1" smtClean="0">
                              <a:latin typeface="Cambria Math" panose="02040503050406030204" pitchFamily="18" charset="0"/>
                              <a:ea typeface="Cambria Math"/>
                            </a:rPr>
                            <m:t>−</m:t>
                          </m:r>
                          <m:r>
                            <a:rPr lang="en-US" i="1">
                              <a:latin typeface="Cambria Math"/>
                              <a:ea typeface="Cambria Math"/>
                            </a:rPr>
                            <m:t>𝜇</m:t>
                          </m:r>
                          <m:r>
                            <a:rPr lang="en-US" b="0" i="1" baseline="-25000" smtClean="0">
                              <a:latin typeface="Cambria Math" panose="02040503050406030204" pitchFamily="18" charset="0"/>
                              <a:ea typeface="Cambria Math"/>
                            </a:rPr>
                            <m:t>𝐸</m:t>
                          </m:r>
                          <m:r>
                            <a:rPr lang="en-US" b="0" i="1" smtClean="0">
                              <a:latin typeface="Cambria Math" panose="02040503050406030204" pitchFamily="18" charset="0"/>
                              <a:ea typeface="Cambria Math"/>
                            </a:rPr>
                            <m:t>)</m:t>
                          </m:r>
                        </m:num>
                        <m:den>
                          <m:r>
                            <a:rPr lang="en-US" i="1">
                              <a:latin typeface="Cambria Math"/>
                            </a:rPr>
                            <m:t>𝑠</m:t>
                          </m:r>
                          <m:r>
                            <a:rPr lang="en-US" i="1" baseline="-25000">
                              <a:latin typeface="Cambria Math" panose="02040503050406030204" pitchFamily="18" charset="0"/>
                            </a:rPr>
                            <m:t>𝑝</m:t>
                          </m:r>
                          <m:rad>
                            <m:radPr>
                              <m:degHide m:val="on"/>
                              <m:ctrlPr>
                                <a:rPr lang="en-US" i="1" baseline="-25000"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𝑛</m:t>
                                  </m:r>
                                  <m:r>
                                    <a:rPr lang="en-US" b="0" i="1" baseline="-25000" smtClean="0">
                                      <a:latin typeface="Cambria Math" panose="02040503050406030204" pitchFamily="18" charset="0"/>
                                    </a:rPr>
                                    <m:t>𝐼</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b="0" i="1" baseline="-25000" smtClean="0">
                                      <a:latin typeface="Cambria Math" panose="02040503050406030204" pitchFamily="18" charset="0"/>
                                    </a:rPr>
                                    <m:t>𝐸</m:t>
                                  </m:r>
                                </m:den>
                              </m:f>
                            </m:e>
                          </m:rad>
                        </m:den>
                      </m:f>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368279" y="5302577"/>
                <a:ext cx="2688428" cy="910377"/>
              </a:xfrm>
              <a:prstGeom prst="rect">
                <a:avLst/>
              </a:prstGeom>
              <a:blipFill rotWithShape="0">
                <a:blip r:embed="rId4"/>
                <a:stretch>
                  <a:fillRect b="-2685"/>
                </a:stretch>
              </a:blipFill>
            </p:spPr>
            <p:txBody>
              <a:bodyPr/>
              <a:lstStyle/>
              <a:p>
                <a:r>
                  <a:rPr lang="en-US">
                    <a:noFill/>
                  </a:rPr>
                  <a:t> </a:t>
                </a:r>
              </a:p>
            </p:txBody>
          </p:sp>
        </mc:Fallback>
      </mc:AlternateContent>
      <p:pic>
        <p:nvPicPr>
          <p:cNvPr id="36" name="Picture 2" descr="http://www.statisticshowto.com/wp-content/uploads/2013/09/normal-distribution-probability.jpg"/>
          <p:cNvPicPr>
            <a:picLocks noChangeAspect="1" noChangeArrowheads="1"/>
          </p:cNvPicPr>
          <p:nvPr/>
        </p:nvPicPr>
        <p:blipFill rotWithShape="1">
          <a:blip r:embed="rId5">
            <a:extLst>
              <a:ext uri="{28A0092B-C50C-407E-A947-70E740481C1C}">
                <a14:useLocalDpi xmlns:a14="http://schemas.microsoft.com/office/drawing/2010/main" val="0"/>
              </a:ext>
            </a:extLst>
          </a:blip>
          <a:srcRect l="-1" r="1584"/>
          <a:stretch/>
        </p:blipFill>
        <p:spPr bwMode="auto">
          <a:xfrm>
            <a:off x="1075507" y="2676941"/>
            <a:ext cx="4379541" cy="131081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3166437" y="3896141"/>
            <a:ext cx="379559"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38" name="TextBox 37"/>
              <p:cNvSpPr txBox="1"/>
              <p:nvPr/>
            </p:nvSpPr>
            <p:spPr>
              <a:xfrm>
                <a:off x="1193158" y="2839289"/>
                <a:ext cx="748475" cy="369332"/>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endParaRPr lang="en-US" baseline="-25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1193158" y="2839289"/>
                <a:ext cx="748475" cy="369332"/>
              </a:xfrm>
              <a:prstGeom prst="rect">
                <a:avLst/>
              </a:prstGeom>
              <a:blipFill rotWithShape="0">
                <a:blip r:embed="rId6"/>
                <a:stretch>
                  <a:fillRect t="-10000" r="-21951"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3519170" y="4505318"/>
                <a:ext cx="1747338"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995,45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3519170" y="4505318"/>
                <a:ext cx="1747338" cy="38151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765765" y="2666055"/>
                <a:ext cx="2820067"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0.01 = significance level.</a:t>
                </a:r>
              </a:p>
            </p:txBody>
          </p:sp>
        </mc:Choice>
        <mc:Fallback xmlns="">
          <p:sp>
            <p:nvSpPr>
              <p:cNvPr id="40" name="TextBox 39"/>
              <p:cNvSpPr txBox="1">
                <a:spLocks noRot="1" noChangeAspect="1" noMove="1" noResize="1" noEditPoints="1" noAdjustHandles="1" noChangeArrowheads="1" noChangeShapeType="1" noTextEdit="1"/>
              </p:cNvSpPr>
              <p:nvPr/>
            </p:nvSpPr>
            <p:spPr>
              <a:xfrm>
                <a:off x="4765765" y="2666055"/>
                <a:ext cx="2820067" cy="369332"/>
              </a:xfrm>
              <a:prstGeom prst="rect">
                <a:avLst/>
              </a:prstGeom>
              <a:blipFill>
                <a:blip r:embed="rId8"/>
                <a:stretch>
                  <a:fillRect t="-8197" r="-1515" b="-24590"/>
                </a:stretch>
              </a:blipFill>
            </p:spPr>
            <p:txBody>
              <a:bodyPr/>
              <a:lstStyle/>
              <a:p>
                <a:r>
                  <a:rPr lang="en-US">
                    <a:noFill/>
                  </a:rPr>
                  <a:t> </a:t>
                </a:r>
              </a:p>
            </p:txBody>
          </p:sp>
        </mc:Fallback>
      </mc:AlternateContent>
      <p:cxnSp>
        <p:nvCxnSpPr>
          <p:cNvPr id="41" name="Straight Arrow Connector 40"/>
          <p:cNvCxnSpPr/>
          <p:nvPr/>
        </p:nvCxnSpPr>
        <p:spPr>
          <a:xfrm flipH="1">
            <a:off x="5024450" y="3667540"/>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4924230" y="3337791"/>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924230" y="3337791"/>
                <a:ext cx="670376" cy="369332"/>
              </a:xfrm>
              <a:prstGeom prst="rect">
                <a:avLst/>
              </a:prstGeom>
              <a:blipFill rotWithShape="0">
                <a:blip r:embed="rId9"/>
                <a:stretch>
                  <a:fillRect/>
                </a:stretch>
              </a:blipFill>
            </p:spPr>
            <p:txBody>
              <a:bodyPr/>
              <a:lstStyle/>
              <a:p>
                <a:r>
                  <a:rPr lang="en-US">
                    <a:noFill/>
                  </a:rPr>
                  <a:t> </a:t>
                </a:r>
              </a:p>
            </p:txBody>
          </p:sp>
        </mc:Fallback>
      </mc:AlternateContent>
      <p:sp>
        <p:nvSpPr>
          <p:cNvPr id="43" name="TextBox 42"/>
          <p:cNvSpPr txBox="1"/>
          <p:nvPr/>
        </p:nvSpPr>
        <p:spPr>
          <a:xfrm>
            <a:off x="5802520" y="3082242"/>
            <a:ext cx="2098299" cy="369332"/>
          </a:xfrm>
          <a:prstGeom prst="rect">
            <a:avLst/>
          </a:prstGeom>
          <a:noFill/>
        </p:spPr>
        <p:txBody>
          <a:bodyPr wrap="square" rtlCol="0">
            <a:spAutoFit/>
          </a:bodyPr>
          <a:lstStyle/>
          <a:p>
            <a:r>
              <a:rPr lang="en-US" dirty="0"/>
              <a:t>df = 24 +23 – 2 = 45</a:t>
            </a:r>
          </a:p>
        </p:txBody>
      </p:sp>
      <p:cxnSp>
        <p:nvCxnSpPr>
          <p:cNvPr id="44" name="Straight Connector 43"/>
          <p:cNvCxnSpPr/>
          <p:nvPr/>
        </p:nvCxnSpPr>
        <p:spPr>
          <a:xfrm flipV="1">
            <a:off x="1058458" y="4367014"/>
            <a:ext cx="4485786" cy="11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997104" y="4277318"/>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27165" y="4212609"/>
            <a:ext cx="261610" cy="369332"/>
          </a:xfrm>
          <a:prstGeom prst="rect">
            <a:avLst/>
          </a:prstGeom>
        </p:spPr>
        <p:txBody>
          <a:bodyPr wrap="none">
            <a:spAutoFit/>
          </a:bodyPr>
          <a:lstStyle/>
          <a:p>
            <a:r>
              <a:rPr lang="en-US" i="1" dirty="0"/>
              <a:t>t</a:t>
            </a:r>
          </a:p>
        </p:txBody>
      </p:sp>
      <p:cxnSp>
        <p:nvCxnSpPr>
          <p:cNvPr id="47" name="Straight Arrow Connector 46"/>
          <p:cNvCxnSpPr/>
          <p:nvPr/>
        </p:nvCxnSpPr>
        <p:spPr>
          <a:xfrm>
            <a:off x="1313221" y="3651807"/>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857970" y="3313517"/>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857970" y="3313517"/>
                <a:ext cx="670376" cy="369332"/>
              </a:xfrm>
              <a:prstGeom prst="rect">
                <a:avLst/>
              </a:prstGeom>
              <a:blipFill rotWithShape="0">
                <a:blip r:embed="rId10"/>
                <a:stretch>
                  <a:fillRect/>
                </a:stretch>
              </a:blipFill>
            </p:spPr>
            <p:txBody>
              <a:bodyPr/>
              <a:lstStyle/>
              <a:p>
                <a:r>
                  <a:rPr lang="en-US">
                    <a:noFill/>
                  </a:rPr>
                  <a:t> </a:t>
                </a:r>
              </a:p>
            </p:txBody>
          </p:sp>
        </mc:Fallback>
      </mc:AlternateContent>
      <p:cxnSp>
        <p:nvCxnSpPr>
          <p:cNvPr id="49" name="Straight Connector 48"/>
          <p:cNvCxnSpPr/>
          <p:nvPr/>
        </p:nvCxnSpPr>
        <p:spPr>
          <a:xfrm>
            <a:off x="4985719" y="3806319"/>
            <a:ext cx="0" cy="1260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474540" y="3821707"/>
            <a:ext cx="0" cy="1146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708090" y="4511770"/>
                <a:ext cx="1930080"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m:t>
                          </m:r>
                          <m:r>
                            <a:rPr lang="en-US" b="0" i="1" smtClean="0">
                              <a:latin typeface="Cambria Math" panose="02040503050406030204" pitchFamily="18" charset="0"/>
                            </a:rPr>
                            <m:t>05</m:t>
                          </m:r>
                          <m:r>
                            <a:rPr lang="en-US" b="0" i="1" smtClean="0">
                              <a:latin typeface="Cambria Math"/>
                            </a:rPr>
                            <m:t>, </m:t>
                          </m:r>
                          <m:r>
                            <a:rPr lang="en-US" b="0" i="1" smtClean="0">
                              <a:latin typeface="Cambria Math" panose="02040503050406030204" pitchFamily="18" charset="0"/>
                            </a:rPr>
                            <m:t>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708090" y="4511770"/>
                <a:ext cx="1930080" cy="381515"/>
              </a:xfrm>
              <a:prstGeom prst="rect">
                <a:avLst/>
              </a:prstGeom>
              <a:blipFill rotWithShape="0">
                <a:blip r:embed="rId11"/>
                <a:stretch>
                  <a:fillRect/>
                </a:stretch>
              </a:blipFill>
            </p:spPr>
            <p:txBody>
              <a:bodyPr/>
              <a:lstStyle/>
              <a:p>
                <a:r>
                  <a:rPr lang="en-US">
                    <a:noFill/>
                  </a:rPr>
                  <a:t> </a:t>
                </a:r>
              </a:p>
            </p:txBody>
          </p:sp>
        </mc:Fallback>
      </mc:AlternateContent>
      <p:cxnSp>
        <p:nvCxnSpPr>
          <p:cNvPr id="52" name="Straight Connector 51"/>
          <p:cNvCxnSpPr/>
          <p:nvPr/>
        </p:nvCxnSpPr>
        <p:spPr>
          <a:xfrm>
            <a:off x="1474540" y="4265473"/>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p:cNvSpPr txBox="1"/>
              <p:nvPr/>
            </p:nvSpPr>
            <p:spPr>
              <a:xfrm>
                <a:off x="91932" y="809025"/>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53" name="TextBox 52"/>
              <p:cNvSpPr txBox="1">
                <a:spLocks noRot="1" noChangeAspect="1" noMove="1" noResize="1" noEditPoints="1" noAdjustHandles="1" noChangeArrowheads="1" noChangeShapeType="1" noTextEdit="1"/>
              </p:cNvSpPr>
              <p:nvPr/>
            </p:nvSpPr>
            <p:spPr>
              <a:xfrm>
                <a:off x="91932" y="809025"/>
                <a:ext cx="8945939" cy="923330"/>
              </a:xfrm>
              <a:prstGeom prst="rect">
                <a:avLst/>
              </a:prstGeom>
              <a:blipFill>
                <a:blip r:embed="rId12"/>
                <a:stretch>
                  <a:fillRect l="-545" t="-3974" r="-1703"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7532490" y="1808993"/>
                <a:ext cx="1481816"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54" name="TextBox 53"/>
              <p:cNvSpPr txBox="1">
                <a:spLocks noRot="1" noChangeAspect="1" noMove="1" noResize="1" noEditPoints="1" noAdjustHandles="1" noChangeArrowheads="1" noChangeShapeType="1" noTextEdit="1"/>
              </p:cNvSpPr>
              <p:nvPr/>
            </p:nvSpPr>
            <p:spPr>
              <a:xfrm>
                <a:off x="7532490" y="1808993"/>
                <a:ext cx="1481816" cy="633635"/>
              </a:xfrm>
              <a:prstGeom prst="rect">
                <a:avLst/>
              </a:prstGeom>
              <a:blipFill>
                <a:blip r:embed="rId10"/>
                <a:stretch>
                  <a:fillRect l="-2469" r="-823"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6130079" y="5244830"/>
                <a:ext cx="2461315" cy="1061444"/>
              </a:xfrm>
              <a:prstGeom prst="rect">
                <a:avLst/>
              </a:prstGeom>
              <a:ln w="19050">
                <a:solidFill>
                  <a:srgbClr val="00B0F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a:rPr>
                                <m:t>𝑥</m:t>
                              </m:r>
                              <m:r>
                                <a:rPr lang="en-US" b="0" i="1" baseline="-25000" smtClean="0">
                                  <a:latin typeface="Cambria Math" panose="02040503050406030204" pitchFamily="18" charset="0"/>
                                </a:rPr>
                                <m:t>𝐼</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a:rPr>
                                <m:t>𝑥</m:t>
                              </m:r>
                              <m:r>
                                <a:rPr lang="en-US" b="0" i="1" baseline="-25000" smtClean="0">
                                  <a:latin typeface="Cambria Math" panose="02040503050406030204" pitchFamily="18" charset="0"/>
                                </a:rPr>
                                <m:t>𝐸</m:t>
                              </m:r>
                            </m:e>
                          </m:acc>
                          <m:r>
                            <a:rPr lang="en-US" b="0" i="1" smtClean="0">
                              <a:latin typeface="Cambria Math" panose="02040503050406030204" pitchFamily="18" charset="0"/>
                            </a:rPr>
                            <m:t>)</m:t>
                          </m:r>
                          <m:r>
                            <a:rPr lang="en-US" b="0" i="1" smtClean="0">
                              <a:latin typeface="Cambria Math"/>
                            </a:rPr>
                            <m:t> </m:t>
                          </m:r>
                        </m:num>
                        <m:den>
                          <m:r>
                            <a:rPr lang="en-US" i="1">
                              <a:latin typeface="Cambria Math"/>
                            </a:rPr>
                            <m:t>𝑠</m:t>
                          </m:r>
                          <m:r>
                            <a:rPr lang="en-US" i="1" baseline="-25000">
                              <a:latin typeface="Cambria Math" panose="02040503050406030204" pitchFamily="18" charset="0"/>
                            </a:rPr>
                            <m:t>𝑝</m:t>
                          </m:r>
                          <m:rad>
                            <m:radPr>
                              <m:degHide m:val="on"/>
                              <m:ctrlPr>
                                <a:rPr lang="en-US" i="1" baseline="-25000"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𝑛</m:t>
                                  </m:r>
                                  <m:r>
                                    <a:rPr lang="en-US" b="0" i="1" baseline="-25000" smtClean="0">
                                      <a:latin typeface="Cambria Math" panose="02040503050406030204" pitchFamily="18" charset="0"/>
                                    </a:rPr>
                                    <m:t>𝐼</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b="0" i="1" baseline="-25000" smtClean="0">
                                      <a:latin typeface="Cambria Math" panose="02040503050406030204" pitchFamily="18" charset="0"/>
                                    </a:rPr>
                                    <m:t>𝐸</m:t>
                                  </m:r>
                                </m:den>
                              </m:f>
                            </m:e>
                          </m:rad>
                        </m:den>
                      </m:f>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2.93</m:t>
                      </m:r>
                    </m:oMath>
                  </m:oMathPara>
                </a14:m>
                <a:endParaRPr lang="en-US" dirty="0"/>
              </a:p>
              <a:p>
                <a:endParaRPr lang="en-US" sz="1000" dirty="0"/>
              </a:p>
            </p:txBody>
          </p:sp>
        </mc:Choice>
        <mc:Fallback xmlns="">
          <p:sp>
            <p:nvSpPr>
              <p:cNvPr id="57" name="Rectangle 56"/>
              <p:cNvSpPr>
                <a:spLocks noRot="1" noChangeAspect="1" noMove="1" noResize="1" noEditPoints="1" noAdjustHandles="1" noChangeArrowheads="1" noChangeShapeType="1" noTextEdit="1"/>
              </p:cNvSpPr>
              <p:nvPr/>
            </p:nvSpPr>
            <p:spPr>
              <a:xfrm>
                <a:off x="6130079" y="5244830"/>
                <a:ext cx="2461315" cy="1061444"/>
              </a:xfrm>
              <a:prstGeom prst="rect">
                <a:avLst/>
              </a:prstGeom>
              <a:blipFill rotWithShape="0">
                <a:blip r:embed="rId14"/>
                <a:stretch>
                  <a:fillRect/>
                </a:stretch>
              </a:blipFill>
              <a:ln w="19050">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0D3E9CC-8C8B-4BC7-9574-1744B3FCEA23}"/>
                  </a:ext>
                </a:extLst>
              </p:cNvPr>
              <p:cNvSpPr txBox="1"/>
              <p:nvPr/>
            </p:nvSpPr>
            <p:spPr>
              <a:xfrm>
                <a:off x="4114800" y="2971800"/>
                <a:ext cx="504818"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00D3E9CC-8C8B-4BC7-9574-1744B3FCEA23}"/>
                  </a:ext>
                </a:extLst>
              </p:cNvPr>
              <p:cNvSpPr txBox="1">
                <a:spLocks noRot="1" noChangeAspect="1" noMove="1" noResize="1" noEditPoints="1" noAdjustHandles="1" noChangeArrowheads="1" noChangeShapeType="1" noTextEdit="1"/>
              </p:cNvSpPr>
              <p:nvPr/>
            </p:nvSpPr>
            <p:spPr>
              <a:xfrm>
                <a:off x="4114800" y="2971800"/>
                <a:ext cx="504818" cy="298415"/>
              </a:xfrm>
              <a:prstGeom prst="rect">
                <a:avLst/>
              </a:prstGeom>
              <a:blipFill>
                <a:blip r:embed="rId15"/>
                <a:stretch>
                  <a:fillRect l="-6024" r="-3614" b="-20833"/>
                </a:stretch>
              </a:blipFill>
            </p:spPr>
            <p:txBody>
              <a:bodyPr/>
              <a:lstStyle/>
              <a:p>
                <a:r>
                  <a:rPr lang="en-US">
                    <a:noFill/>
                  </a:rPr>
                  <a:t> </a:t>
                </a:r>
              </a:p>
            </p:txBody>
          </p:sp>
        </mc:Fallback>
      </mc:AlternateContent>
    </p:spTree>
    <p:extLst>
      <p:ext uri="{BB962C8B-B14F-4D97-AF65-F5344CB8AC3E}">
        <p14:creationId xmlns:p14="http://schemas.microsoft.com/office/powerpoint/2010/main" val="365468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P spid="5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81C4-2F4F-334B-B566-AF6900128D79}"/>
              </a:ext>
            </a:extLst>
          </p:cNvPr>
          <p:cNvSpPr>
            <a:spLocks noGrp="1"/>
          </p:cNvSpPr>
          <p:nvPr>
            <p:ph type="title"/>
          </p:nvPr>
        </p:nvSpPr>
        <p:spPr/>
        <p:txBody>
          <a:bodyPr/>
          <a:lstStyle/>
          <a:p>
            <a:r>
              <a:rPr lang="en-US" dirty="0"/>
              <a:t>Quick Quiz Question (QQQ 1)</a:t>
            </a:r>
          </a:p>
        </p:txBody>
      </p:sp>
      <p:sp>
        <p:nvSpPr>
          <p:cNvPr id="4" name="Slide Number Placeholder 3">
            <a:extLst>
              <a:ext uri="{FF2B5EF4-FFF2-40B4-BE49-F238E27FC236}">
                <a16:creationId xmlns:a16="http://schemas.microsoft.com/office/drawing/2014/main" id="{026001A4-B8BB-8241-952E-0894B4769B8C}"/>
              </a:ext>
            </a:extLst>
          </p:cNvPr>
          <p:cNvSpPr>
            <a:spLocks noGrp="1"/>
          </p:cNvSpPr>
          <p:nvPr>
            <p:ph type="sldNum" sz="quarter" idx="12"/>
          </p:nvPr>
        </p:nvSpPr>
        <p:spPr/>
        <p:txBody>
          <a:bodyPr/>
          <a:lstStyle/>
          <a:p>
            <a:pPr>
              <a:defRPr/>
            </a:pPr>
            <a:fld id="{85BC5B7D-D6B0-4550-9BAF-D21F2647AC79}" type="slidenum">
              <a:rPr lang="en-US" altLang="en-US" smtClean="0"/>
              <a:pPr>
                <a:defRPr/>
              </a:pPr>
              <a:t>4</a:t>
            </a:fld>
            <a:endParaRPr lang="en-US" altLang="en-US" dirty="0"/>
          </a:p>
        </p:txBody>
      </p:sp>
      <p:pic>
        <p:nvPicPr>
          <p:cNvPr id="5" name="Picture 4">
            <a:extLst>
              <a:ext uri="{FF2B5EF4-FFF2-40B4-BE49-F238E27FC236}">
                <a16:creationId xmlns:a16="http://schemas.microsoft.com/office/drawing/2014/main" id="{BADABD98-5E5C-C04B-B5BA-8E069ECE85F0}"/>
              </a:ext>
            </a:extLst>
          </p:cNvPr>
          <p:cNvPicPr>
            <a:picLocks noChangeAspect="1"/>
          </p:cNvPicPr>
          <p:nvPr/>
        </p:nvPicPr>
        <p:blipFill>
          <a:blip r:embed="rId2"/>
          <a:stretch>
            <a:fillRect/>
          </a:stretch>
        </p:blipFill>
        <p:spPr>
          <a:xfrm>
            <a:off x="438150" y="1876587"/>
            <a:ext cx="8267700" cy="2222500"/>
          </a:xfrm>
          <a:prstGeom prst="rect">
            <a:avLst/>
          </a:prstGeom>
        </p:spPr>
      </p:pic>
      <p:pic>
        <p:nvPicPr>
          <p:cNvPr id="6" name="Picture 2" descr="http://johannesgijsbers.files.wordpress.com/2013/09/nmeth-2613-f3.jpg">
            <a:extLst>
              <a:ext uri="{FF2B5EF4-FFF2-40B4-BE49-F238E27FC236}">
                <a16:creationId xmlns:a16="http://schemas.microsoft.com/office/drawing/2014/main" id="{A7B27B6C-E6B6-744D-84B6-E48D738AB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641" y="2722693"/>
            <a:ext cx="4764855" cy="3459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27E67F80-EC16-FC44-B9E0-97E95CE117E4}"/>
              </a:ext>
            </a:extLst>
          </p:cNvPr>
          <p:cNvSpPr txBox="1"/>
          <p:nvPr/>
        </p:nvSpPr>
        <p:spPr>
          <a:xfrm>
            <a:off x="118340" y="4221676"/>
            <a:ext cx="3174451" cy="2031325"/>
          </a:xfrm>
          <a:prstGeom prst="rect">
            <a:avLst/>
          </a:prstGeom>
          <a:noFill/>
        </p:spPr>
        <p:txBody>
          <a:bodyPr wrap="square" rtlCol="0">
            <a:spAutoFit/>
          </a:bodyPr>
          <a:lstStyle/>
          <a:p>
            <a:r>
              <a:rPr lang="en-US" dirty="0">
                <a:solidFill>
                  <a:srgbClr val="FF0000"/>
                </a:solidFill>
              </a:rPr>
              <a:t>Please ask if you have a question.  We can cover this now, in office hours and /or the Bridge Course for a detailed explanation.  </a:t>
            </a:r>
          </a:p>
          <a:p>
            <a:r>
              <a:rPr lang="en-US" dirty="0">
                <a:solidFill>
                  <a:srgbClr val="FF0000"/>
                </a:solidFill>
              </a:rPr>
              <a:t>The CLT is why the T-Test is so effective. </a:t>
            </a:r>
          </a:p>
        </p:txBody>
      </p:sp>
      <p:sp>
        <p:nvSpPr>
          <p:cNvPr id="8" name="Rectangle 7">
            <a:extLst>
              <a:ext uri="{FF2B5EF4-FFF2-40B4-BE49-F238E27FC236}">
                <a16:creationId xmlns:a16="http://schemas.microsoft.com/office/drawing/2014/main" id="{473517D3-F4E2-8147-BFF2-3083F91A6BF9}"/>
              </a:ext>
            </a:extLst>
          </p:cNvPr>
          <p:cNvSpPr/>
          <p:nvPr/>
        </p:nvSpPr>
        <p:spPr>
          <a:xfrm>
            <a:off x="632298" y="3618689"/>
            <a:ext cx="1274323" cy="4803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7825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1" y="248709"/>
            <a:ext cx="9019089"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73151" y="596100"/>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4" name="TextBox 3"/>
              <p:cNvSpPr txBox="1">
                <a:spLocks noRot="1" noChangeAspect="1" noMove="1" noResize="1" noEditPoints="1" noAdjustHandles="1" noChangeArrowheads="1" noChangeShapeType="1" noTextEdit="1"/>
              </p:cNvSpPr>
              <p:nvPr/>
            </p:nvSpPr>
            <p:spPr>
              <a:xfrm>
                <a:off x="73151" y="596100"/>
                <a:ext cx="8945939" cy="923330"/>
              </a:xfrm>
              <a:prstGeom prst="rect">
                <a:avLst/>
              </a:prstGeom>
              <a:blipFill>
                <a:blip r:embed="rId2"/>
                <a:stretch>
                  <a:fillRect l="-545" t="-3974" r="-1703" b="-9934"/>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95943" y="4221541"/>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95943" y="4756252"/>
            <a:ext cx="8779606" cy="1569660"/>
          </a:xfrm>
          <a:prstGeom prst="rect">
            <a:avLst/>
          </a:prstGeom>
          <a:noFill/>
        </p:spPr>
        <p:txBody>
          <a:bodyPr wrap="square" rtlCol="0">
            <a:spAutoFit/>
          </a:bodyPr>
          <a:lstStyle/>
          <a:p>
            <a:r>
              <a:rPr lang="en-US" sz="2400" dirty="0"/>
              <a:t>Step 4: Find the p-value: </a:t>
            </a:r>
            <a:r>
              <a:rPr lang="en-US" sz="2400" i="1" dirty="0"/>
              <a:t>The probability of observing by random chance something </a:t>
            </a:r>
            <a:r>
              <a:rPr lang="en-US" sz="2400" i="1" u="sng" dirty="0"/>
              <a:t>as extreme or more extreme </a:t>
            </a:r>
            <a:r>
              <a:rPr lang="en-US" sz="2400" i="1" dirty="0"/>
              <a:t>than what was observed under the assumption that the null hypothesis is true.  </a:t>
            </a:r>
            <a:r>
              <a:rPr lang="en-US" sz="2400" dirty="0"/>
              <a:t>(Usually found with software.)  The </a:t>
            </a:r>
            <a:r>
              <a:rPr lang="en-US" sz="2400" dirty="0">
                <a:solidFill>
                  <a:srgbClr val="FF0000"/>
                </a:solidFill>
              </a:rPr>
              <a:t>red</a:t>
            </a:r>
            <a:r>
              <a:rPr lang="en-US" sz="2400" dirty="0"/>
              <a:t> shaded regions above. </a:t>
            </a:r>
            <a:r>
              <a:rPr lang="en-US" sz="2400" b="1" dirty="0">
                <a:solidFill>
                  <a:srgbClr val="FF0000"/>
                </a:solidFill>
              </a:rPr>
              <a:t>0.0054</a:t>
            </a:r>
          </a:p>
        </p:txBody>
      </p:sp>
      <mc:AlternateContent xmlns:mc="http://schemas.openxmlformats.org/markup-compatibility/2006" xmlns:a14="http://schemas.microsoft.com/office/drawing/2010/main">
        <mc:Choice Requires="a14">
          <p:sp>
            <p:nvSpPr>
              <p:cNvPr id="12" name="TextBox 11"/>
              <p:cNvSpPr txBox="1"/>
              <p:nvPr/>
            </p:nvSpPr>
            <p:spPr>
              <a:xfrm>
                <a:off x="7465138" y="1360502"/>
                <a:ext cx="1481816"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2" name="TextBox 11"/>
              <p:cNvSpPr txBox="1">
                <a:spLocks noRot="1" noChangeAspect="1" noMove="1" noResize="1" noEditPoints="1" noAdjustHandles="1" noChangeArrowheads="1" noChangeShapeType="1" noTextEdit="1"/>
              </p:cNvSpPr>
              <p:nvPr/>
            </p:nvSpPr>
            <p:spPr>
              <a:xfrm>
                <a:off x="7465138" y="1360502"/>
                <a:ext cx="1481816" cy="633635"/>
              </a:xfrm>
              <a:prstGeom prst="rect">
                <a:avLst/>
              </a:prstGeom>
              <a:blipFill>
                <a:blip r:embed="rId3"/>
                <a:stretch>
                  <a:fillRect l="-2469" r="-823" b="-11538"/>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752299" y="2270059"/>
            <a:ext cx="5857847" cy="1958207"/>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7096150" y="4033078"/>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096150" y="4033078"/>
                <a:ext cx="1654171" cy="625492"/>
              </a:xfrm>
              <a:prstGeom prst="rect">
                <a:avLst/>
              </a:prstGeom>
              <a:blipFill rotWithShape="0">
                <a:blip r:embed="rId5"/>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63165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297785"/>
            <a:ext cx="8838835" cy="457200"/>
          </a:xfrm>
        </p:spPr>
        <p:txBody>
          <a:bodyPr>
            <a:normAutofit fontScale="90000"/>
          </a:bodyPr>
          <a:lstStyle/>
          <a:p>
            <a:r>
              <a:rPr lang="en-US" dirty="0"/>
              <a:t>Let’s Formalize This Test Into 6 Steps!</a:t>
            </a:r>
          </a:p>
        </p:txBody>
      </p:sp>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72006" y="4607843"/>
            <a:ext cx="8779606" cy="461665"/>
          </a:xfrm>
          <a:prstGeom prst="rect">
            <a:avLst/>
          </a:prstGeom>
          <a:noFill/>
        </p:spPr>
        <p:txBody>
          <a:bodyPr wrap="square" rtlCol="0">
            <a:spAutoFit/>
          </a:bodyPr>
          <a:lstStyle/>
          <a:p>
            <a:r>
              <a:rPr lang="en-US" sz="2400" dirty="0"/>
              <a:t>Step 4: Find the p-value: P-value 0.0054 &lt; 0.01</a:t>
            </a:r>
          </a:p>
        </p:txBody>
      </p:sp>
      <mc:AlternateContent xmlns:mc="http://schemas.openxmlformats.org/markup-compatibility/2006" xmlns:a14="http://schemas.microsoft.com/office/drawing/2010/main">
        <mc:Choice Requires="a14">
          <p:sp>
            <p:nvSpPr>
              <p:cNvPr id="12" name="TextBox 11"/>
              <p:cNvSpPr txBox="1"/>
              <p:nvPr/>
            </p:nvSpPr>
            <p:spPr>
              <a:xfrm>
                <a:off x="176795" y="5153142"/>
                <a:ext cx="8779606" cy="1200329"/>
              </a:xfrm>
              <a:prstGeom prst="rect">
                <a:avLst/>
              </a:prstGeom>
              <a:noFill/>
            </p:spPr>
            <p:txBody>
              <a:bodyPr wrap="square" rtlCol="0">
                <a:spAutoFit/>
              </a:bodyPr>
              <a:lstStyle/>
              <a:p>
                <a:r>
                  <a:rPr lang="en-US" sz="2400" dirty="0"/>
                  <a:t>Step 5: Key!  The difference in sample means we found is very unusual under the assumption that the group means are equal (</a:t>
                </a:r>
                <a14:m>
                  <m:oMath xmlns:m="http://schemas.openxmlformats.org/officeDocument/2006/math">
                    <m:r>
                      <a:rPr lang="en-US" sz="2400" i="1">
                        <a:latin typeface="Cambria Math"/>
                      </a:rPr>
                      <m:t>µ</m:t>
                    </m:r>
                    <m:r>
                      <a:rPr lang="en-US" sz="2400" i="1" baseline="-25000">
                        <a:latin typeface="Cambria Math" panose="02040503050406030204" pitchFamily="18" charset="0"/>
                      </a:rPr>
                      <m:t>𝐼</m:t>
                    </m:r>
                    <m:r>
                      <a:rPr lang="en-US" sz="2400" i="1">
                        <a:latin typeface="Cambria Math" panose="02040503050406030204" pitchFamily="18" charset="0"/>
                      </a:rPr>
                      <m:t>−</m:t>
                    </m:r>
                    <m:r>
                      <a:rPr lang="en-US" sz="2400" i="1">
                        <a:latin typeface="Cambria Math"/>
                      </a:rPr>
                      <m:t>µ</m:t>
                    </m:r>
                    <m:r>
                      <a:rPr lang="en-US" sz="2400" i="1" baseline="-25000">
                        <a:latin typeface="Cambria Math" panose="02040503050406030204" pitchFamily="18" charset="0"/>
                      </a:rPr>
                      <m:t>𝐸</m:t>
                    </m:r>
                  </m:oMath>
                </a14:m>
                <a:r>
                  <a:rPr lang="en-US" sz="2400" dirty="0"/>
                  <a:t>=0).  So, we Reject this assumption.  That is, we REJECT H</a:t>
                </a:r>
                <a:r>
                  <a:rPr lang="en-US" sz="2400" baseline="-25000" dirty="0"/>
                  <a:t>0</a:t>
                </a:r>
                <a:r>
                  <a:rPr lang="en-US" sz="2400" dirty="0"/>
                  <a:t>.  </a:t>
                </a:r>
              </a:p>
            </p:txBody>
          </p:sp>
        </mc:Choice>
        <mc:Fallback xmlns="">
          <p:sp>
            <p:nvSpPr>
              <p:cNvPr id="12" name="TextBox 11"/>
              <p:cNvSpPr txBox="1">
                <a:spLocks noRot="1" noChangeAspect="1" noMove="1" noResize="1" noEditPoints="1" noAdjustHandles="1" noChangeArrowheads="1" noChangeShapeType="1" noTextEdit="1"/>
              </p:cNvSpPr>
              <p:nvPr/>
            </p:nvSpPr>
            <p:spPr>
              <a:xfrm>
                <a:off x="176795" y="5153142"/>
                <a:ext cx="8779606" cy="1200329"/>
              </a:xfrm>
              <a:prstGeom prst="rect">
                <a:avLst/>
              </a:prstGeom>
              <a:blipFill>
                <a:blip r:embed="rId2"/>
                <a:stretch>
                  <a:fillRect l="-1042"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465139" y="1351293"/>
                <a:ext cx="1481816"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3" name="TextBox 12"/>
              <p:cNvSpPr txBox="1">
                <a:spLocks noRot="1" noChangeAspect="1" noMove="1" noResize="1" noEditPoints="1" noAdjustHandles="1" noChangeArrowheads="1" noChangeShapeType="1" noTextEdit="1"/>
              </p:cNvSpPr>
              <p:nvPr/>
            </p:nvSpPr>
            <p:spPr>
              <a:xfrm>
                <a:off x="7465139" y="1351293"/>
                <a:ext cx="1481816" cy="633635"/>
              </a:xfrm>
              <a:prstGeom prst="rect">
                <a:avLst/>
              </a:prstGeom>
              <a:blipFill>
                <a:blip r:embed="rId3"/>
                <a:stretch>
                  <a:fillRect l="-2469" r="-823" b="-11538"/>
                </a:stretch>
              </a:blipFill>
            </p:spPr>
            <p:txBody>
              <a:bodyPr/>
              <a:lstStyle/>
              <a:p>
                <a:r>
                  <a:rPr lang="en-US">
                    <a:noFill/>
                  </a:rPr>
                  <a:t> </a:t>
                </a:r>
              </a:p>
            </p:txBody>
          </p:sp>
        </mc:Fallback>
      </mc:AlternateContent>
      <p:pic>
        <p:nvPicPr>
          <p:cNvPr id="14" name="Picture 13"/>
          <p:cNvPicPr>
            <a:picLocks noChangeAspect="1"/>
          </p:cNvPicPr>
          <p:nvPr/>
        </p:nvPicPr>
        <p:blipFill>
          <a:blip r:embed="rId4"/>
          <a:stretch>
            <a:fillRect/>
          </a:stretch>
        </p:blipFill>
        <p:spPr>
          <a:xfrm>
            <a:off x="1042998" y="2225310"/>
            <a:ext cx="4880624" cy="1631533"/>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7143176" y="3663577"/>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143176" y="3663577"/>
                <a:ext cx="1654171" cy="625492"/>
              </a:xfrm>
              <a:prstGeom prst="rect">
                <a:avLst/>
              </a:prstGeom>
              <a:blipFill rotWithShape="0">
                <a:blip r:embed="rId5"/>
                <a:stretch>
                  <a:fillRect b="-6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8839" y="59495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88839" y="594954"/>
                <a:ext cx="8945939" cy="923330"/>
              </a:xfrm>
              <a:prstGeom prst="rect">
                <a:avLst/>
              </a:prstGeom>
              <a:blipFill>
                <a:blip r:embed="rId6"/>
                <a:stretch>
                  <a:fillRect l="-613" t="-3974" r="-1704" b="-9934"/>
                </a:stretch>
              </a:blipFill>
            </p:spPr>
            <p:txBody>
              <a:bodyPr/>
              <a:lstStyle/>
              <a:p>
                <a:r>
                  <a:rPr lang="en-US">
                    <a:noFill/>
                  </a:rPr>
                  <a:t> </a:t>
                </a:r>
              </a:p>
            </p:txBody>
          </p:sp>
        </mc:Fallback>
      </mc:AlternateContent>
    </p:spTree>
    <p:extLst>
      <p:ext uri="{BB962C8B-B14F-4D97-AF65-F5344CB8AC3E}">
        <p14:creationId xmlns:p14="http://schemas.microsoft.com/office/powerpoint/2010/main" val="186281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37" y="290020"/>
            <a:ext cx="8945939" cy="457200"/>
          </a:xfrm>
        </p:spPr>
        <p:txBody>
          <a:bodyPr>
            <a:normAutofit fontScale="90000"/>
          </a:bodyPr>
          <a:lstStyle/>
          <a:p>
            <a:r>
              <a:rPr lang="en-US" dirty="0"/>
              <a:t>Let’s Formalize This Test Into 6 Steps!</a:t>
            </a:r>
          </a:p>
        </p:txBody>
      </p:sp>
      <p:sp>
        <p:nvSpPr>
          <p:cNvPr id="5" name="TextBox 4"/>
          <p:cNvSpPr txBox="1"/>
          <p:nvPr/>
        </p:nvSpPr>
        <p:spPr>
          <a:xfrm>
            <a:off x="-687013" y="1259468"/>
            <a:ext cx="7761515" cy="461665"/>
          </a:xfrm>
          <a:prstGeom prst="rect">
            <a:avLst/>
          </a:prstGeom>
          <a:noFill/>
        </p:spPr>
        <p:txBody>
          <a:bodyPr wrap="square" rtlCol="0">
            <a:spAutoFit/>
          </a:bodyPr>
          <a:lstStyle/>
          <a:p>
            <a:pPr algn="ctr"/>
            <a:r>
              <a:rPr lang="en-US" dirty="0"/>
              <a:t>Step 1: Identify the null (H</a:t>
            </a:r>
            <a:r>
              <a:rPr lang="en-US" baseline="-25000" dirty="0"/>
              <a:t>0</a:t>
            </a:r>
            <a:r>
              <a:rPr lang="en-US" dirty="0"/>
              <a:t>) and alternative (H</a:t>
            </a:r>
            <a:r>
              <a:rPr lang="en-US" baseline="-25000" dirty="0"/>
              <a:t>a</a:t>
            </a:r>
            <a:r>
              <a:rPr lang="en-US" dirty="0"/>
              <a:t>) hypothesis.</a:t>
            </a:r>
            <a:r>
              <a:rPr lang="en-US" sz="2400" dirty="0"/>
              <a:t> </a:t>
            </a:r>
          </a:p>
        </p:txBody>
      </p:sp>
      <p:sp>
        <p:nvSpPr>
          <p:cNvPr id="10" name="TextBox 9"/>
          <p:cNvSpPr txBox="1"/>
          <p:nvPr/>
        </p:nvSpPr>
        <p:spPr>
          <a:xfrm>
            <a:off x="262045" y="1731877"/>
            <a:ext cx="8823148" cy="369332"/>
          </a:xfrm>
          <a:prstGeom prst="rect">
            <a:avLst/>
          </a:prstGeom>
          <a:noFill/>
        </p:spPr>
        <p:txBody>
          <a:bodyPr wrap="square" rtlCol="0">
            <a:spAutoFit/>
          </a:bodyPr>
          <a:lstStyle/>
          <a:p>
            <a:r>
              <a:rPr lang="en-US" dirty="0"/>
              <a:t>Step 2: Draw and Shade and Find the Critical Value.</a:t>
            </a:r>
          </a:p>
        </p:txBody>
      </p:sp>
      <p:sp>
        <p:nvSpPr>
          <p:cNvPr id="21" name="TextBox 20"/>
          <p:cNvSpPr txBox="1"/>
          <p:nvPr/>
        </p:nvSpPr>
        <p:spPr>
          <a:xfrm>
            <a:off x="262045" y="3638869"/>
            <a:ext cx="8823148" cy="369332"/>
          </a:xfrm>
          <a:prstGeom prst="rect">
            <a:avLst/>
          </a:prstGeom>
          <a:noFill/>
        </p:spPr>
        <p:txBody>
          <a:bodyPr wrap="square" rtlCol="0">
            <a:spAutoFit/>
          </a:bodyPr>
          <a:lstStyle/>
          <a:p>
            <a:r>
              <a:rPr lang="en-US" dirty="0"/>
              <a:t>Step 3: Find the test statistic. (The t value for the data.)</a:t>
            </a:r>
          </a:p>
        </p:txBody>
      </p:sp>
      <p:sp>
        <p:nvSpPr>
          <p:cNvPr id="15" name="TextBox 14"/>
          <p:cNvSpPr txBox="1"/>
          <p:nvPr/>
        </p:nvSpPr>
        <p:spPr>
          <a:xfrm>
            <a:off x="261519" y="3978471"/>
            <a:ext cx="8779606" cy="369332"/>
          </a:xfrm>
          <a:prstGeom prst="rect">
            <a:avLst/>
          </a:prstGeom>
          <a:noFill/>
        </p:spPr>
        <p:txBody>
          <a:bodyPr wrap="square" rtlCol="0">
            <a:spAutoFit/>
          </a:bodyPr>
          <a:lstStyle/>
          <a:p>
            <a:r>
              <a:rPr lang="en-US" dirty="0"/>
              <a:t>Step 4: Find the p-value: P-value 0.0054 &lt; 0.01</a:t>
            </a:r>
          </a:p>
        </p:txBody>
      </p:sp>
      <p:sp>
        <p:nvSpPr>
          <p:cNvPr id="12" name="TextBox 11"/>
          <p:cNvSpPr txBox="1"/>
          <p:nvPr/>
        </p:nvSpPr>
        <p:spPr>
          <a:xfrm>
            <a:off x="255470" y="4295938"/>
            <a:ext cx="8779606" cy="369332"/>
          </a:xfrm>
          <a:prstGeom prst="rect">
            <a:avLst/>
          </a:prstGeom>
          <a:noFill/>
        </p:spPr>
        <p:txBody>
          <a:bodyPr wrap="square" rtlCol="0">
            <a:spAutoFit/>
          </a:bodyPr>
          <a:lstStyle/>
          <a:p>
            <a:r>
              <a:rPr lang="en-US" dirty="0"/>
              <a:t>Step 5: REJECT H</a:t>
            </a:r>
            <a:r>
              <a:rPr lang="en-US" baseline="-25000" dirty="0"/>
              <a:t>0</a:t>
            </a:r>
            <a:r>
              <a:rPr lang="en-US" dirty="0"/>
              <a:t>  </a:t>
            </a:r>
          </a:p>
        </p:txBody>
      </p:sp>
      <p:sp>
        <p:nvSpPr>
          <p:cNvPr id="13" name="TextBox 12"/>
          <p:cNvSpPr txBox="1"/>
          <p:nvPr/>
        </p:nvSpPr>
        <p:spPr>
          <a:xfrm>
            <a:off x="57476" y="4568000"/>
            <a:ext cx="9086524" cy="1815882"/>
          </a:xfrm>
          <a:prstGeom prst="rect">
            <a:avLst/>
          </a:prstGeom>
          <a:noFill/>
        </p:spPr>
        <p:txBody>
          <a:bodyPr wrap="square" rtlCol="0">
            <a:spAutoFit/>
          </a:bodyPr>
          <a:lstStyle/>
          <a:p>
            <a:r>
              <a:rPr lang="en-US" sz="1600" dirty="0"/>
              <a:t>Step 6:  There is sufficient evidence to suggest that those who receive the Intrinsic treatment have a different mean score than those who receive the Extrinsic treatment (</a:t>
            </a:r>
            <a:r>
              <a:rPr lang="en-US" sz="1600" dirty="0">
                <a:solidFill>
                  <a:srgbClr val="FF0000"/>
                </a:solidFill>
              </a:rPr>
              <a:t>p-value = 0.0054 from a t-test</a:t>
            </a:r>
            <a:r>
              <a:rPr lang="en-US" sz="1600" dirty="0"/>
              <a:t>). We can also claim that the mean intrinsic score is greater than the extrinsic one. (The burden of rejecting the null hypothesis for a one-tailed test is less than a two-tailed test, given the test is in the relevant direction.) </a:t>
            </a:r>
            <a:r>
              <a:rPr lang="en-US" sz="1600" dirty="0">
                <a:solidFill>
                  <a:srgbClr val="FF0000"/>
                </a:solidFill>
              </a:rPr>
              <a:t>A 99% confidence interval for this difference is (0.3347, 7.95).</a:t>
            </a:r>
            <a:r>
              <a:rPr lang="en-US" sz="1600" dirty="0"/>
              <a:t> Since this was a randomized experiment, we can conclude that the Intrinsic treatment caused this difference.  However, since the study was of volunteers (sampling bias), this inference can only be generalized to the 47 participants.</a:t>
            </a:r>
          </a:p>
        </p:txBody>
      </p:sp>
      <mc:AlternateContent xmlns:mc="http://schemas.openxmlformats.org/markup-compatibility/2006" xmlns:a14="http://schemas.microsoft.com/office/drawing/2010/main">
        <mc:Choice Requires="a14">
          <p:sp>
            <p:nvSpPr>
              <p:cNvPr id="14" name="TextBox 13"/>
              <p:cNvSpPr txBox="1"/>
              <p:nvPr/>
            </p:nvSpPr>
            <p:spPr>
              <a:xfrm>
                <a:off x="6297526" y="1357977"/>
                <a:ext cx="1480213"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4" name="TextBox 13"/>
              <p:cNvSpPr txBox="1">
                <a:spLocks noRot="1" noChangeAspect="1" noMove="1" noResize="1" noEditPoints="1" noAdjustHandles="1" noChangeArrowheads="1" noChangeShapeType="1" noTextEdit="1"/>
              </p:cNvSpPr>
              <p:nvPr/>
            </p:nvSpPr>
            <p:spPr>
              <a:xfrm>
                <a:off x="6297526" y="1357977"/>
                <a:ext cx="1480213" cy="633635"/>
              </a:xfrm>
              <a:prstGeom prst="rect">
                <a:avLst/>
              </a:prstGeom>
              <a:blipFill>
                <a:blip r:embed="rId2"/>
                <a:stretch>
                  <a:fillRect l="-2058" r="-1235" b="-11538"/>
                </a:stretch>
              </a:blipFill>
            </p:spPr>
            <p:txBody>
              <a:bodyPr/>
              <a:lstStyle/>
              <a:p>
                <a:r>
                  <a:rPr lang="en-US">
                    <a:noFill/>
                  </a:rPr>
                  <a:t> </a:t>
                </a:r>
              </a:p>
            </p:txBody>
          </p:sp>
        </mc:Fallback>
      </mc:AlternateContent>
      <p:pic>
        <p:nvPicPr>
          <p:cNvPr id="16" name="Picture 15"/>
          <p:cNvPicPr>
            <a:picLocks noChangeAspect="1"/>
          </p:cNvPicPr>
          <p:nvPr/>
        </p:nvPicPr>
        <p:blipFill>
          <a:blip r:embed="rId3"/>
          <a:stretch>
            <a:fillRect/>
          </a:stretch>
        </p:blipFill>
        <p:spPr>
          <a:xfrm>
            <a:off x="1596103" y="2030637"/>
            <a:ext cx="4995577" cy="1669961"/>
          </a:xfrm>
          <a:prstGeom prst="rect">
            <a:avLst/>
          </a:prstGeom>
        </p:spPr>
      </p:pic>
      <mc:AlternateContent xmlns:mc="http://schemas.openxmlformats.org/markup-compatibility/2006" xmlns:a14="http://schemas.microsoft.com/office/drawing/2010/main">
        <mc:Choice Requires="a14">
          <p:sp>
            <p:nvSpPr>
              <p:cNvPr id="17" name="Rectangle 16"/>
              <p:cNvSpPr/>
              <p:nvPr/>
            </p:nvSpPr>
            <p:spPr>
              <a:xfrm>
                <a:off x="7158852" y="3543066"/>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7" name="Rectangle 16"/>
              <p:cNvSpPr>
                <a:spLocks noRot="1" noChangeAspect="1" noMove="1" noResize="1" noEditPoints="1" noAdjustHandles="1" noChangeArrowheads="1" noChangeShapeType="1" noTextEdit="1"/>
              </p:cNvSpPr>
              <p:nvPr/>
            </p:nvSpPr>
            <p:spPr>
              <a:xfrm>
                <a:off x="7158852" y="3543066"/>
                <a:ext cx="1654171" cy="625492"/>
              </a:xfrm>
              <a:prstGeom prst="rect">
                <a:avLst/>
              </a:prstGeom>
              <a:blipFill rotWithShape="0">
                <a:blip r:embed="rId4"/>
                <a:stretch>
                  <a:fillRect b="-7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9137" y="54414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s</a:t>
                </a:r>
                <a:r>
                  <a:rPr lang="en-US" baseline="-25000" dirty="0"/>
                  <a:t>E</a:t>
                </a:r>
                <a:r>
                  <a:rPr lang="en-US" dirty="0"/>
                  <a:t>= 5.25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89137" y="544144"/>
                <a:ext cx="8945939" cy="923330"/>
              </a:xfrm>
              <a:prstGeom prst="rect">
                <a:avLst/>
              </a:prstGeom>
              <a:blipFill>
                <a:blip r:embed="rId5"/>
                <a:stretch>
                  <a:fillRect l="-613" t="-3289" r="-1704" b="-9211"/>
                </a:stretch>
              </a:blipFill>
            </p:spPr>
            <p:txBody>
              <a:bodyPr/>
              <a:lstStyle/>
              <a:p>
                <a:r>
                  <a:rPr lang="en-US">
                    <a:noFill/>
                  </a:rPr>
                  <a:t> </a:t>
                </a:r>
              </a:p>
            </p:txBody>
          </p:sp>
        </mc:Fallback>
      </mc:AlternateContent>
    </p:spTree>
    <p:extLst>
      <p:ext uri="{BB962C8B-B14F-4D97-AF65-F5344CB8AC3E}">
        <p14:creationId xmlns:p14="http://schemas.microsoft.com/office/powerpoint/2010/main" val="279444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43</a:t>
            </a:fld>
            <a:endParaRPr lang="en-US" altLang="en-US" dirty="0"/>
          </a:p>
        </p:txBody>
      </p:sp>
      <p:sp>
        <p:nvSpPr>
          <p:cNvPr id="5" name="Rectangle 4"/>
          <p:cNvSpPr/>
          <p:nvPr/>
        </p:nvSpPr>
        <p:spPr>
          <a:xfrm>
            <a:off x="822960" y="1832042"/>
            <a:ext cx="6789616" cy="2523768"/>
          </a:xfrm>
          <a:prstGeom prst="rect">
            <a:avLst/>
          </a:prstGeom>
        </p:spPr>
        <p:txBody>
          <a:bodyPr wrap="none">
            <a:spAutoFit/>
          </a:bodyPr>
          <a:lstStyle/>
          <a:p>
            <a:r>
              <a:rPr lang="en-US" sz="3200" b="1" dirty="0">
                <a:solidFill>
                  <a:srgbClr val="FF0000"/>
                </a:solidFill>
              </a:rPr>
              <a:t>Step 4: Find the p-value: P-value &lt; 0.01</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3683726" y="3335095"/>
            <a:ext cx="5188730" cy="2446116"/>
          </a:xfrm>
          <a:prstGeom prst="rect">
            <a:avLst/>
          </a:prstGeom>
        </p:spPr>
      </p:pic>
      <p:sp>
        <p:nvSpPr>
          <p:cNvPr id="8" name="TextBox 7"/>
          <p:cNvSpPr txBox="1"/>
          <p:nvPr/>
        </p:nvSpPr>
        <p:spPr>
          <a:xfrm>
            <a:off x="7343849" y="5107989"/>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973323" y="4134054"/>
            <a:ext cx="1178806" cy="316435"/>
          </a:xfrm>
          <a:prstGeom prst="rect">
            <a:avLst/>
          </a:prstGeom>
          <a:noFill/>
          <a:ln w="38100">
            <a:solidFill>
              <a:srgbClr val="FF0000"/>
            </a:solidFill>
          </a:ln>
        </p:spPr>
        <p:txBody>
          <a:bodyPr wrap="square" rtlCol="0">
            <a:spAutoFit/>
          </a:bodyPr>
          <a:lstStyle/>
          <a:p>
            <a:endParaRPr lang="en-US" dirty="0"/>
          </a:p>
        </p:txBody>
      </p:sp>
      <p:pic>
        <p:nvPicPr>
          <p:cNvPr id="7" name="Picture 6"/>
          <p:cNvPicPr>
            <a:picLocks noChangeAspect="1"/>
          </p:cNvPicPr>
          <p:nvPr/>
        </p:nvPicPr>
        <p:blipFill>
          <a:blip r:embed="rId3"/>
          <a:stretch>
            <a:fillRect/>
          </a:stretch>
        </p:blipFill>
        <p:spPr>
          <a:xfrm>
            <a:off x="193602" y="4832241"/>
            <a:ext cx="4401258" cy="1026622"/>
          </a:xfrm>
          <a:prstGeom prst="rect">
            <a:avLst/>
          </a:prstGeom>
        </p:spPr>
      </p:pic>
    </p:spTree>
    <p:extLst>
      <p:ext uri="{BB962C8B-B14F-4D97-AF65-F5344CB8AC3E}">
        <p14:creationId xmlns:p14="http://schemas.microsoft.com/office/powerpoint/2010/main" val="146182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A3390-A9D9-4A28-B894-4965A117C03C}"/>
              </a:ext>
            </a:extLst>
          </p:cNvPr>
          <p:cNvPicPr>
            <a:picLocks noChangeAspect="1"/>
          </p:cNvPicPr>
          <p:nvPr/>
        </p:nvPicPr>
        <p:blipFill>
          <a:blip r:embed="rId2"/>
          <a:stretch>
            <a:fillRect/>
          </a:stretch>
        </p:blipFill>
        <p:spPr>
          <a:xfrm>
            <a:off x="1206210" y="3156365"/>
            <a:ext cx="6438900" cy="2105025"/>
          </a:xfrm>
          <a:prstGeom prst="rect">
            <a:avLst/>
          </a:prstGeom>
        </p:spPr>
      </p:pic>
      <p:sp>
        <p:nvSpPr>
          <p:cNvPr id="2" name="Title 1"/>
          <p:cNvSpPr>
            <a:spLocks noGrp="1"/>
          </p:cNvSpPr>
          <p:nvPr>
            <p:ph type="title"/>
          </p:nvPr>
        </p:nvSpPr>
        <p:spPr/>
        <p:txBody>
          <a:bodyPr/>
          <a:lstStyle/>
          <a:p>
            <a:r>
              <a:rPr lang="en-US" dirty="0"/>
              <a:t>Finding the P-value</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44</a:t>
            </a:fld>
            <a:endParaRPr lang="en-US" altLang="en-US" dirty="0"/>
          </a:p>
        </p:txBody>
      </p:sp>
      <p:sp>
        <p:nvSpPr>
          <p:cNvPr id="5" name="Rectangle 4"/>
          <p:cNvSpPr/>
          <p:nvPr/>
        </p:nvSpPr>
        <p:spPr>
          <a:xfrm>
            <a:off x="822960" y="1832042"/>
            <a:ext cx="6789616" cy="1415772"/>
          </a:xfrm>
          <a:prstGeom prst="rect">
            <a:avLst/>
          </a:prstGeom>
        </p:spPr>
        <p:txBody>
          <a:bodyPr wrap="none">
            <a:spAutoFit/>
          </a:bodyPr>
          <a:lstStyle/>
          <a:p>
            <a:r>
              <a:rPr lang="en-US" sz="3200" b="1" dirty="0">
                <a:solidFill>
                  <a:srgbClr val="FF0000"/>
                </a:solidFill>
              </a:rPr>
              <a:t>Step 4: Find the p-value: P-value &lt; 0.01</a:t>
            </a:r>
          </a:p>
          <a:p>
            <a:endParaRPr lang="en-US" dirty="0">
              <a:solidFill>
                <a:srgbClr val="FF0000"/>
              </a:solidFill>
            </a:endParaRPr>
          </a:p>
          <a:p>
            <a:r>
              <a:rPr lang="en-US" dirty="0">
                <a:solidFill>
                  <a:srgbClr val="FF0000"/>
                </a:solidFill>
              </a:rPr>
              <a:t>Using R:</a:t>
            </a:r>
          </a:p>
          <a:p>
            <a:endParaRPr lang="en-US" dirty="0">
              <a:solidFill>
                <a:srgbClr val="FF0000"/>
              </a:solidFill>
            </a:endParaRPr>
          </a:p>
        </p:txBody>
      </p:sp>
      <p:sp>
        <p:nvSpPr>
          <p:cNvPr id="8" name="TextBox 7"/>
          <p:cNvSpPr txBox="1"/>
          <p:nvPr/>
        </p:nvSpPr>
        <p:spPr>
          <a:xfrm>
            <a:off x="3566021" y="3984171"/>
            <a:ext cx="828697" cy="224706"/>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1206210" y="4508599"/>
            <a:ext cx="1658288" cy="158218"/>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87260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t-test code Creativity</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45</a:t>
            </a:fld>
            <a:endParaRPr lang="en-US" altLang="en-US" dirty="0"/>
          </a:p>
        </p:txBody>
      </p:sp>
    </p:spTree>
    <p:extLst>
      <p:ext uri="{BB962C8B-B14F-4D97-AF65-F5344CB8AC3E}">
        <p14:creationId xmlns:p14="http://schemas.microsoft.com/office/powerpoint/2010/main" val="2185466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COMPARE WITH RANDOMIZATION (PERMUTATION) TEST</a:t>
            </a:r>
          </a:p>
        </p:txBody>
      </p:sp>
      <p:pic>
        <p:nvPicPr>
          <p:cNvPr id="7"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22171" r="16775"/>
          <a:stretch/>
        </p:blipFill>
        <p:spPr>
          <a:xfrm>
            <a:off x="387290" y="1870605"/>
            <a:ext cx="2123495" cy="3478013"/>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954455" y="1794516"/>
                <a:ext cx="1953202" cy="2585323"/>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𝐻</m:t>
                        </m:r>
                      </m:e>
                      <m:sub>
                        <m:r>
                          <a:rPr lang="en-US" b="0" i="1" smtClean="0">
                            <a:latin typeface="Cambria Math" charset="0"/>
                          </a:rPr>
                          <m:t>0: </m:t>
                        </m:r>
                      </m:sub>
                    </m:sSub>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a:latin typeface="Cambria Math" charset="0"/>
                        <a:ea typeface="Cambria Math" charset="0"/>
                        <a:cs typeface="Cambria Math" charset="0"/>
                      </a:rPr>
                      <m:t>=0</m:t>
                    </m:r>
                  </m:oMath>
                </a14:m>
                <a:endParaRPr lang="en-US" dirty="0">
                  <a:ea typeface="Cambria Math" charset="0"/>
                  <a:cs typeface="Cambria Math"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b="0" i="1" smtClean="0">
                            <a:latin typeface="Cambria Math" charset="0"/>
                          </a:rPr>
                          <m:t>𝐴</m:t>
                        </m:r>
                        <m:r>
                          <a:rPr lang="en-US" i="1">
                            <a:latin typeface="Cambria Math" charset="0"/>
                          </a:rPr>
                          <m:t>: </m:t>
                        </m:r>
                      </m:sub>
                    </m:sSub>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dirty="0">
                        <a:latin typeface="Cambria Math" charset="0"/>
                        <a:ea typeface="Cambria Math" charset="0"/>
                        <a:cs typeface="Cambria Math" charset="0"/>
                      </a:rPr>
                      <m:t>≠</m:t>
                    </m:r>
                    <m:r>
                      <a:rPr lang="en-US" i="1">
                        <a:latin typeface="Cambria Math" charset="0"/>
                        <a:ea typeface="Cambria Math" charset="0"/>
                        <a:cs typeface="Cambria Math" charset="0"/>
                      </a:rPr>
                      <m:t>0</m:t>
                    </m:r>
                  </m:oMath>
                </a14:m>
                <a:endParaRPr lang="en-US" dirty="0">
                  <a:ea typeface="Cambria Math" charset="0"/>
                  <a:cs typeface="Cambria Math" charset="0"/>
                </a:endParaRPr>
              </a:p>
              <a:p>
                <a:endParaRPr lang="en-US" dirty="0"/>
              </a:p>
              <a:p>
                <a:endParaRPr lang="en-US" dirty="0"/>
              </a:p>
              <a:p>
                <a:endParaRPr lang="en-US" dirty="0"/>
              </a:p>
              <a:p>
                <a:endParaRPr lang="en-US" dirty="0"/>
              </a:p>
              <a:p>
                <a:endParaRPr lang="en-US" dirty="0"/>
              </a:p>
              <a:p>
                <a:r>
                  <a:rPr lang="en-US" dirty="0"/>
                  <a:t>P-value = 8/1000           </a:t>
                </a:r>
              </a:p>
              <a:p>
                <a:r>
                  <a:rPr lang="en-US" dirty="0"/>
                  <a:t>              = 0.008</a:t>
                </a:r>
              </a:p>
            </p:txBody>
          </p:sp>
        </mc:Choice>
        <mc:Fallback xmlns="">
          <p:sp>
            <p:nvSpPr>
              <p:cNvPr id="8" name="TextBox 7"/>
              <p:cNvSpPr txBox="1">
                <a:spLocks noRot="1" noChangeAspect="1" noMove="1" noResize="1" noEditPoints="1" noAdjustHandles="1" noChangeArrowheads="1" noChangeShapeType="1" noTextEdit="1"/>
              </p:cNvSpPr>
              <p:nvPr/>
            </p:nvSpPr>
            <p:spPr>
              <a:xfrm>
                <a:off x="2954455" y="1794516"/>
                <a:ext cx="1953202" cy="2585323"/>
              </a:xfrm>
              <a:prstGeom prst="rect">
                <a:avLst/>
              </a:prstGeom>
              <a:blipFill>
                <a:blip r:embed="rId3"/>
                <a:stretch>
                  <a:fillRect l="-2813" t="-1179" r="-21875" b="-2830"/>
                </a:stretch>
              </a:blipFill>
            </p:spPr>
            <p:txBody>
              <a:bodyPr/>
              <a:lstStyle/>
              <a:p>
                <a:r>
                  <a:rPr lang="en-US">
                    <a:noFill/>
                  </a:rPr>
                  <a:t> </a:t>
                </a:r>
              </a:p>
            </p:txBody>
          </p:sp>
        </mc:Fallback>
      </mc:AlternateContent>
      <p:sp>
        <p:nvSpPr>
          <p:cNvPr id="9" name="Right Arrow 8"/>
          <p:cNvSpPr/>
          <p:nvPr/>
        </p:nvSpPr>
        <p:spPr>
          <a:xfrm>
            <a:off x="3344514" y="3367678"/>
            <a:ext cx="1087374" cy="362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018300" y="2433874"/>
            <a:ext cx="1697426" cy="1477328"/>
          </a:xfrm>
          <a:prstGeom prst="rect">
            <a:avLst/>
          </a:prstGeom>
          <a:noFill/>
        </p:spPr>
        <p:txBody>
          <a:bodyPr wrap="square" rtlCol="0">
            <a:spAutoFit/>
          </a:bodyPr>
          <a:lstStyle/>
          <a:p>
            <a:pPr algn="ctr"/>
            <a:r>
              <a:rPr lang="en-US" dirty="0"/>
              <a:t>1000 different groupings (relabelings) </a:t>
            </a:r>
          </a:p>
          <a:p>
            <a:pPr algn="ctr"/>
            <a:endParaRPr lang="en-US" dirty="0"/>
          </a:p>
          <a:p>
            <a:pPr algn="ctr"/>
            <a:endParaRPr lang="en-US" dirty="0"/>
          </a:p>
        </p:txBody>
      </p:sp>
      <p:sp>
        <p:nvSpPr>
          <p:cNvPr id="13" name="TextBox 12"/>
          <p:cNvSpPr txBox="1"/>
          <p:nvPr/>
        </p:nvSpPr>
        <p:spPr>
          <a:xfrm>
            <a:off x="177655" y="5376509"/>
            <a:ext cx="8784098" cy="1015663"/>
          </a:xfrm>
          <a:prstGeom prst="rect">
            <a:avLst/>
          </a:prstGeom>
          <a:noFill/>
        </p:spPr>
        <p:txBody>
          <a:bodyPr wrap="square" rtlCol="0">
            <a:spAutoFit/>
          </a:bodyPr>
          <a:lstStyle/>
          <a:p>
            <a:r>
              <a:rPr lang="en-US" sz="1200" dirty="0"/>
              <a:t>There is strong evidence to suggest that the mean score of those who receive intrinsic motivation is not equal to those who receive the extrinsic motivation (p-value = .008). The burden to reject the null hypothesis is lower under a one-sided test, so we can say that the evidence supports the claim that the intrinsic mean is higher than the extrinsic mean. </a:t>
            </a:r>
          </a:p>
          <a:p>
            <a:r>
              <a:rPr lang="en-US" sz="1200" dirty="0"/>
              <a:t>Since this was a randomized experiment, we can conclude that the intrinsic motivation caused this increase.  In addition, since these were volunteers, this inference can only be assumed to apply to these 47 subjects, although the findings are very intriguing.   </a:t>
            </a:r>
          </a:p>
        </p:txBody>
      </p:sp>
      <p:grpSp>
        <p:nvGrpSpPr>
          <p:cNvPr id="4" name="Group 3"/>
          <p:cNvGrpSpPr/>
          <p:nvPr/>
        </p:nvGrpSpPr>
        <p:grpSpPr>
          <a:xfrm>
            <a:off x="4758102" y="1849580"/>
            <a:ext cx="3428553" cy="2571415"/>
            <a:chOff x="4758102" y="1849580"/>
            <a:chExt cx="3428553" cy="2571415"/>
          </a:xfrm>
        </p:grpSpPr>
        <p:grpSp>
          <p:nvGrpSpPr>
            <p:cNvPr id="3" name="Group 2"/>
            <p:cNvGrpSpPr/>
            <p:nvPr/>
          </p:nvGrpSpPr>
          <p:grpSpPr>
            <a:xfrm>
              <a:off x="4758102" y="1849580"/>
              <a:ext cx="3428553" cy="2571415"/>
              <a:chOff x="4821947" y="1810192"/>
              <a:chExt cx="3428553" cy="2571415"/>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947" y="1810192"/>
                <a:ext cx="3428553" cy="2571415"/>
              </a:xfrm>
              <a:prstGeom prst="rect">
                <a:avLst/>
              </a:prstGeom>
            </p:spPr>
          </p:pic>
          <p:cxnSp>
            <p:nvCxnSpPr>
              <p:cNvPr id="11" name="Straight Connector 10"/>
              <p:cNvCxnSpPr/>
              <p:nvPr/>
            </p:nvCxnSpPr>
            <p:spPr>
              <a:xfrm>
                <a:off x="798973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31972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11968" y="2086903"/>
                <a:ext cx="758732" cy="307777"/>
              </a:xfrm>
              <a:prstGeom prst="rect">
                <a:avLst/>
              </a:prstGeom>
              <a:noFill/>
            </p:spPr>
            <p:txBody>
              <a:bodyPr wrap="square" rtlCol="0">
                <a:spAutoFit/>
              </a:bodyPr>
              <a:lstStyle/>
              <a:p>
                <a:r>
                  <a:rPr lang="en-US" sz="1400" b="1" dirty="0">
                    <a:solidFill>
                      <a:srgbClr val="FF0000"/>
                    </a:solidFill>
                  </a:rPr>
                  <a:t>-4.14</a:t>
                </a:r>
              </a:p>
            </p:txBody>
          </p:sp>
          <p:sp>
            <p:nvSpPr>
              <p:cNvPr id="16" name="TextBox 15"/>
              <p:cNvSpPr txBox="1"/>
              <p:nvPr/>
            </p:nvSpPr>
            <p:spPr>
              <a:xfrm>
                <a:off x="7424855" y="2017402"/>
                <a:ext cx="758732" cy="307777"/>
              </a:xfrm>
              <a:prstGeom prst="rect">
                <a:avLst/>
              </a:prstGeom>
              <a:noFill/>
            </p:spPr>
            <p:txBody>
              <a:bodyPr wrap="square" rtlCol="0">
                <a:spAutoFit/>
              </a:bodyPr>
              <a:lstStyle/>
              <a:p>
                <a:r>
                  <a:rPr lang="en-US" sz="1400" b="1" dirty="0">
                    <a:solidFill>
                      <a:srgbClr val="FF0000"/>
                    </a:solidFill>
                  </a:rPr>
                  <a:t>4.14</a:t>
                </a:r>
              </a:p>
            </p:txBody>
          </p:sp>
        </p:grpSp>
        <mc:AlternateContent xmlns:mc="http://schemas.openxmlformats.org/markup-compatibility/2006" xmlns:a14="http://schemas.microsoft.com/office/drawing/2010/main">
          <mc:Choice Requires="a14">
            <p:sp>
              <p:nvSpPr>
                <p:cNvPr id="12" name="TextBox 11"/>
                <p:cNvSpPr txBox="1"/>
                <p:nvPr/>
              </p:nvSpPr>
              <p:spPr>
                <a:xfrm>
                  <a:off x="7021832" y="2488902"/>
                  <a:ext cx="735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𝐸</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7021832" y="2488902"/>
                  <a:ext cx="735842" cy="276999"/>
                </a:xfrm>
                <a:prstGeom prst="rect">
                  <a:avLst/>
                </a:prstGeom>
                <a:blipFill rotWithShape="0">
                  <a:blip r:embed="rId6"/>
                  <a:stretch>
                    <a:fillRect l="-7438" t="-4348" r="-28926" b="-15217"/>
                  </a:stretch>
                </a:blipFill>
              </p:spPr>
              <p:txBody>
                <a:bodyPr/>
                <a:lstStyle/>
                <a:p>
                  <a:r>
                    <a:rPr lang="en-US">
                      <a:noFill/>
                    </a:rPr>
                    <a:t> </a:t>
                  </a:r>
                </a:p>
              </p:txBody>
            </p:sp>
          </mc:Fallback>
        </mc:AlternateContent>
      </p:grpSp>
      <p:graphicFrame>
        <p:nvGraphicFramePr>
          <p:cNvPr id="17" name="Table 16">
            <a:extLst>
              <a:ext uri="{FF2B5EF4-FFF2-40B4-BE49-F238E27FC236}">
                <a16:creationId xmlns:a16="http://schemas.microsoft.com/office/drawing/2014/main" id="{6A777F28-970E-427A-98D1-CA0C96899443}"/>
              </a:ext>
            </a:extLst>
          </p:cNvPr>
          <p:cNvGraphicFramePr>
            <a:graphicFrameLocks noGrp="1"/>
          </p:cNvGraphicFramePr>
          <p:nvPr/>
        </p:nvGraphicFramePr>
        <p:xfrm>
          <a:off x="2866794" y="4427644"/>
          <a:ext cx="6094959" cy="919606"/>
        </p:xfrm>
        <a:graphic>
          <a:graphicData uri="http://schemas.openxmlformats.org/drawingml/2006/table">
            <a:tbl>
              <a:tblPr/>
              <a:tblGrid>
                <a:gridCol w="468843">
                  <a:extLst>
                    <a:ext uri="{9D8B030D-6E8A-4147-A177-3AD203B41FA5}">
                      <a16:colId xmlns:a16="http://schemas.microsoft.com/office/drawing/2014/main" val="4191927114"/>
                    </a:ext>
                  </a:extLst>
                </a:gridCol>
                <a:gridCol w="468843">
                  <a:extLst>
                    <a:ext uri="{9D8B030D-6E8A-4147-A177-3AD203B41FA5}">
                      <a16:colId xmlns:a16="http://schemas.microsoft.com/office/drawing/2014/main" val="1553062055"/>
                    </a:ext>
                  </a:extLst>
                </a:gridCol>
                <a:gridCol w="468843">
                  <a:extLst>
                    <a:ext uri="{9D8B030D-6E8A-4147-A177-3AD203B41FA5}">
                      <a16:colId xmlns:a16="http://schemas.microsoft.com/office/drawing/2014/main" val="2029518455"/>
                    </a:ext>
                  </a:extLst>
                </a:gridCol>
                <a:gridCol w="468843">
                  <a:extLst>
                    <a:ext uri="{9D8B030D-6E8A-4147-A177-3AD203B41FA5}">
                      <a16:colId xmlns:a16="http://schemas.microsoft.com/office/drawing/2014/main" val="2610139692"/>
                    </a:ext>
                  </a:extLst>
                </a:gridCol>
                <a:gridCol w="468843">
                  <a:extLst>
                    <a:ext uri="{9D8B030D-6E8A-4147-A177-3AD203B41FA5}">
                      <a16:colId xmlns:a16="http://schemas.microsoft.com/office/drawing/2014/main" val="2317417545"/>
                    </a:ext>
                  </a:extLst>
                </a:gridCol>
                <a:gridCol w="468843">
                  <a:extLst>
                    <a:ext uri="{9D8B030D-6E8A-4147-A177-3AD203B41FA5}">
                      <a16:colId xmlns:a16="http://schemas.microsoft.com/office/drawing/2014/main" val="2506100888"/>
                    </a:ext>
                  </a:extLst>
                </a:gridCol>
                <a:gridCol w="468843">
                  <a:extLst>
                    <a:ext uri="{9D8B030D-6E8A-4147-A177-3AD203B41FA5}">
                      <a16:colId xmlns:a16="http://schemas.microsoft.com/office/drawing/2014/main" val="2487611535"/>
                    </a:ext>
                  </a:extLst>
                </a:gridCol>
                <a:gridCol w="468843">
                  <a:extLst>
                    <a:ext uri="{9D8B030D-6E8A-4147-A177-3AD203B41FA5}">
                      <a16:colId xmlns:a16="http://schemas.microsoft.com/office/drawing/2014/main" val="2827583647"/>
                    </a:ext>
                  </a:extLst>
                </a:gridCol>
                <a:gridCol w="468843">
                  <a:extLst>
                    <a:ext uri="{9D8B030D-6E8A-4147-A177-3AD203B41FA5}">
                      <a16:colId xmlns:a16="http://schemas.microsoft.com/office/drawing/2014/main" val="3294642459"/>
                    </a:ext>
                  </a:extLst>
                </a:gridCol>
                <a:gridCol w="468843">
                  <a:extLst>
                    <a:ext uri="{9D8B030D-6E8A-4147-A177-3AD203B41FA5}">
                      <a16:colId xmlns:a16="http://schemas.microsoft.com/office/drawing/2014/main" val="994415506"/>
                    </a:ext>
                  </a:extLst>
                </a:gridCol>
                <a:gridCol w="468843">
                  <a:extLst>
                    <a:ext uri="{9D8B030D-6E8A-4147-A177-3AD203B41FA5}">
                      <a16:colId xmlns:a16="http://schemas.microsoft.com/office/drawing/2014/main" val="2274080700"/>
                    </a:ext>
                  </a:extLst>
                </a:gridCol>
                <a:gridCol w="468843">
                  <a:extLst>
                    <a:ext uri="{9D8B030D-6E8A-4147-A177-3AD203B41FA5}">
                      <a16:colId xmlns:a16="http://schemas.microsoft.com/office/drawing/2014/main" val="3211500598"/>
                    </a:ext>
                  </a:extLst>
                </a:gridCol>
                <a:gridCol w="468843">
                  <a:extLst>
                    <a:ext uri="{9D8B030D-6E8A-4147-A177-3AD203B41FA5}">
                      <a16:colId xmlns:a16="http://schemas.microsoft.com/office/drawing/2014/main" val="3893925110"/>
                    </a:ext>
                  </a:extLst>
                </a:gridCol>
              </a:tblGrid>
              <a:tr h="201638">
                <a:tc>
                  <a:txBody>
                    <a:bodyPr/>
                    <a:lstStyle/>
                    <a:p>
                      <a:pPr algn="r" fontAlgn="t"/>
                      <a:r>
                        <a:rPr lang="en-US" sz="400" b="1" i="0" dirty="0">
                          <a:solidFill>
                            <a:srgbClr val="112277"/>
                          </a:solidFill>
                          <a:effectLst/>
                          <a:latin typeface="Arial" panose="020B0604020202020204" pitchFamily="34" charset="0"/>
                        </a:rPr>
                        <a:t>Obs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Variable</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Class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Method</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Variances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LowerCLMean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UpperCLMean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LowerCLStdDev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UpperCLStdDev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UMPULowerCLStdDev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UMPUUpperCLStdDev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extLst>
                  <a:ext uri="{0D108BD9-81ED-4DB2-BD59-A6C34878D82A}">
                    <a16:rowId xmlns:a16="http://schemas.microsoft.com/office/drawing/2014/main" val="3887241976"/>
                  </a:ext>
                </a:extLst>
              </a:tr>
              <a:tr h="89746">
                <a:tc>
                  <a:txBody>
                    <a:bodyPr/>
                    <a:lstStyle/>
                    <a:p>
                      <a:pPr algn="r" fontAlgn="t"/>
                      <a:r>
                        <a:rPr lang="en-US" sz="400" b="1" i="0" dirty="0">
                          <a:solidFill>
                            <a:srgbClr val="112277"/>
                          </a:solidFill>
                          <a:effectLst/>
                          <a:latin typeface="Arial" panose="020B0604020202020204" pitchFamily="34" charset="0"/>
                        </a:rPr>
                        <a:t>1</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COL139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4.4678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1.6594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7.2762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4.7786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3.9635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6.0187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3.9360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5.9708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3396356"/>
                  </a:ext>
                </a:extLst>
              </a:tr>
              <a:tr h="89746">
                <a:tc>
                  <a:txBody>
                    <a:bodyPr/>
                    <a:lstStyle/>
                    <a:p>
                      <a:pPr algn="r" fontAlgn="t"/>
                      <a:r>
                        <a:rPr lang="en-US" sz="400" b="1" i="0" dirty="0">
                          <a:solidFill>
                            <a:srgbClr val="112277"/>
                          </a:solidFill>
                          <a:effectLst/>
                          <a:latin typeface="Arial" panose="020B0604020202020204" pitchFamily="34" charset="0"/>
                        </a:rPr>
                        <a:t>2</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COL170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-4.3192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-7.1485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-1.4899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4.8141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3.9930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6.0634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3.9653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6.0152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304942309"/>
                  </a:ext>
                </a:extLst>
              </a:tr>
              <a:tr h="89746">
                <a:tc>
                  <a:txBody>
                    <a:bodyPr/>
                    <a:lstStyle/>
                    <a:p>
                      <a:pPr algn="r" fontAlgn="t"/>
                      <a:r>
                        <a:rPr lang="en-US" sz="400" b="1" i="0" dirty="0">
                          <a:solidFill>
                            <a:srgbClr val="112277"/>
                          </a:solidFill>
                          <a:effectLst/>
                          <a:latin typeface="Arial" panose="020B0604020202020204" pitchFamily="34" charset="0"/>
                        </a:rPr>
                        <a:t>3</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COL279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-4.5576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-7.3530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-1.7623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4.7564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3.9451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5.9908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3.9178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5.9430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242011884"/>
                  </a:ext>
                </a:extLst>
              </a:tr>
              <a:tr h="89746">
                <a:tc>
                  <a:txBody>
                    <a:bodyPr/>
                    <a:lstStyle/>
                    <a:p>
                      <a:pPr algn="r" fontAlgn="t"/>
                      <a:r>
                        <a:rPr lang="en-US" sz="400" b="1" i="0" dirty="0">
                          <a:solidFill>
                            <a:srgbClr val="112277"/>
                          </a:solidFill>
                          <a:effectLst/>
                          <a:latin typeface="Arial" panose="020B0604020202020204" pitchFamily="34" charset="0"/>
                        </a:rPr>
                        <a:t>4</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COL360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-4.8897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-7.6340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-2.1454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4.6695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3.8731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5.8814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3.8462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5.8345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481434950"/>
                  </a:ext>
                </a:extLst>
              </a:tr>
              <a:tr h="89746">
                <a:tc>
                  <a:txBody>
                    <a:bodyPr/>
                    <a:lstStyle/>
                    <a:p>
                      <a:pPr algn="r" fontAlgn="t"/>
                      <a:r>
                        <a:rPr lang="en-US" sz="400" b="1" i="0" dirty="0">
                          <a:solidFill>
                            <a:srgbClr val="112277"/>
                          </a:solidFill>
                          <a:effectLst/>
                          <a:latin typeface="Arial" panose="020B0604020202020204" pitchFamily="34" charset="0"/>
                        </a:rPr>
                        <a:t>5</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COL537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4.3826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1.5621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7.2031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4.7991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3.9806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6.0446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3.9530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5.9964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552476582"/>
                  </a:ext>
                </a:extLst>
              </a:tr>
              <a:tr h="89746">
                <a:tc>
                  <a:txBody>
                    <a:bodyPr/>
                    <a:lstStyle/>
                    <a:p>
                      <a:pPr algn="r" fontAlgn="t"/>
                      <a:r>
                        <a:rPr lang="en-US" sz="400" b="1" i="0" dirty="0">
                          <a:solidFill>
                            <a:srgbClr val="112277"/>
                          </a:solidFill>
                          <a:effectLst/>
                          <a:latin typeface="Arial" panose="020B0604020202020204" pitchFamily="34" charset="0"/>
                        </a:rPr>
                        <a:t>6</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COL551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-5.0514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-7.7692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-2.3337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4.6243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3.8356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5.8245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3.8090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5.7781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37698156"/>
                  </a:ext>
                </a:extLst>
              </a:tr>
              <a:tr h="89746">
                <a:tc>
                  <a:txBody>
                    <a:bodyPr/>
                    <a:lstStyle/>
                    <a:p>
                      <a:pPr algn="r" fontAlgn="t"/>
                      <a:r>
                        <a:rPr lang="en-US" sz="400" b="1" i="0" dirty="0">
                          <a:solidFill>
                            <a:srgbClr val="112277"/>
                          </a:solidFill>
                          <a:effectLst/>
                          <a:latin typeface="Arial" panose="020B0604020202020204" pitchFamily="34" charset="0"/>
                        </a:rPr>
                        <a:t>7</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COL604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-4.7109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-7.4832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-1.9385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4.7172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3.9127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5.9415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3.8855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5.8942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26207768"/>
                  </a:ext>
                </a:extLst>
              </a:tr>
              <a:tr h="89746">
                <a:tc>
                  <a:txBody>
                    <a:bodyPr/>
                    <a:lstStyle/>
                    <a:p>
                      <a:pPr algn="r" fontAlgn="t"/>
                      <a:r>
                        <a:rPr lang="en-US" sz="400" b="1" i="0" dirty="0">
                          <a:solidFill>
                            <a:srgbClr val="112277"/>
                          </a:solidFill>
                          <a:effectLst/>
                          <a:latin typeface="Arial" panose="020B0604020202020204" pitchFamily="34" charset="0"/>
                        </a:rPr>
                        <a:t>8</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COL664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4.6636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1.8840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7.4431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4.7295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3.9228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5.9569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3.8956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5.9095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23216107"/>
                  </a:ext>
                </a:extLst>
              </a:tr>
            </a:tbl>
          </a:graphicData>
        </a:graphic>
      </p:graphicFrame>
    </p:spTree>
    <p:extLst>
      <p:ext uri="{BB962C8B-B14F-4D97-AF65-F5344CB8AC3E}">
        <p14:creationId xmlns:p14="http://schemas.microsoft.com/office/powerpoint/2010/main" val="137702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732006" y="2241866"/>
                <a:ext cx="7543800" cy="1450757"/>
              </a:xfrm>
            </p:spPr>
            <p:txBody>
              <a:bodyPr/>
              <a:lstStyle/>
              <a:p>
                <a:pPr algn="ctr"/>
                <a:r>
                  <a:rPr lang="en-US" dirty="0"/>
                  <a:t>Question 3</a:t>
                </a:r>
                <a:br>
                  <a:rPr lang="en-US" dirty="0"/>
                </a:br>
                <a:r>
                  <a:rPr lang="en-US" dirty="0"/>
                  <a:t>(</a:t>
                </a:r>
                <a14:m>
                  <m:oMath xmlns:m="http://schemas.openxmlformats.org/officeDocument/2006/math">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2</m:t>
                    </m:r>
                  </m:oMath>
                </a14:m>
                <a:r>
                  <a:rPr lang="en-US" dirty="0"/>
                  <a:t> hours)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732006" y="2241866"/>
                <a:ext cx="7543800" cy="1450757"/>
              </a:xfrm>
              <a:blipFill>
                <a:blip r:embed="rId2"/>
                <a:stretch>
                  <a:fillRect t="-8696" b="-226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47</a:t>
            </a:fld>
            <a:endParaRPr lang="en-US" altLang="en-US" dirty="0"/>
          </a:p>
        </p:txBody>
      </p:sp>
    </p:spTree>
    <p:extLst>
      <p:ext uri="{BB962C8B-B14F-4D97-AF65-F5344CB8AC3E}">
        <p14:creationId xmlns:p14="http://schemas.microsoft.com/office/powerpoint/2010/main" val="3541236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762A0-A325-2C4E-8FB2-6D4EBE8723A9}"/>
              </a:ext>
            </a:extLst>
          </p:cNvPr>
          <p:cNvSpPr>
            <a:spLocks noGrp="1"/>
          </p:cNvSpPr>
          <p:nvPr>
            <p:ph type="title"/>
          </p:nvPr>
        </p:nvSpPr>
        <p:spPr/>
        <p:txBody>
          <a:bodyPr/>
          <a:lstStyle/>
          <a:p>
            <a:r>
              <a:rPr lang="en-US" dirty="0"/>
              <a:t>From The Homework!  (Q 3)</a:t>
            </a:r>
          </a:p>
        </p:txBody>
      </p:sp>
      <p:sp>
        <p:nvSpPr>
          <p:cNvPr id="4" name="Slide Number Placeholder 3">
            <a:extLst>
              <a:ext uri="{FF2B5EF4-FFF2-40B4-BE49-F238E27FC236}">
                <a16:creationId xmlns:a16="http://schemas.microsoft.com/office/drawing/2014/main" id="{6D562A6A-2FAC-B041-B3E1-4592AF8A2115}"/>
              </a:ext>
            </a:extLst>
          </p:cNvPr>
          <p:cNvSpPr>
            <a:spLocks noGrp="1"/>
          </p:cNvSpPr>
          <p:nvPr>
            <p:ph type="sldNum" sz="quarter" idx="12"/>
          </p:nvPr>
        </p:nvSpPr>
        <p:spPr/>
        <p:txBody>
          <a:bodyPr/>
          <a:lstStyle/>
          <a:p>
            <a:pPr>
              <a:defRPr/>
            </a:pPr>
            <a:fld id="{85BC5B7D-D6B0-4550-9BAF-D21F2647AC79}" type="slidenum">
              <a:rPr lang="en-US" altLang="en-US" smtClean="0"/>
              <a:pPr>
                <a:defRPr/>
              </a:pPr>
              <a:t>48</a:t>
            </a:fld>
            <a:endParaRPr lang="en-US" altLang="en-US" dirty="0"/>
          </a:p>
        </p:txBody>
      </p:sp>
      <p:pic>
        <p:nvPicPr>
          <p:cNvPr id="6" name="Picture 5">
            <a:extLst>
              <a:ext uri="{FF2B5EF4-FFF2-40B4-BE49-F238E27FC236}">
                <a16:creationId xmlns:a16="http://schemas.microsoft.com/office/drawing/2014/main" id="{86D7A612-512A-0146-869B-B77F29EBDFCB}"/>
              </a:ext>
            </a:extLst>
          </p:cNvPr>
          <p:cNvPicPr>
            <a:picLocks noChangeAspect="1"/>
          </p:cNvPicPr>
          <p:nvPr/>
        </p:nvPicPr>
        <p:blipFill>
          <a:blip r:embed="rId2"/>
          <a:stretch>
            <a:fillRect/>
          </a:stretch>
        </p:blipFill>
        <p:spPr>
          <a:xfrm>
            <a:off x="1632787" y="1965317"/>
            <a:ext cx="5924145" cy="4026118"/>
          </a:xfrm>
          <a:prstGeom prst="rect">
            <a:avLst/>
          </a:prstGeom>
        </p:spPr>
      </p:pic>
    </p:spTree>
    <p:extLst>
      <p:ext uri="{BB962C8B-B14F-4D97-AF65-F5344CB8AC3E}">
        <p14:creationId xmlns:p14="http://schemas.microsoft.com/office/powerpoint/2010/main" val="22028243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4615-5B7A-3A4A-9FE8-0CA96F05356C}"/>
              </a:ext>
            </a:extLst>
          </p:cNvPr>
          <p:cNvSpPr>
            <a:spLocks noGrp="1"/>
          </p:cNvSpPr>
          <p:nvPr>
            <p:ph type="title"/>
          </p:nvPr>
        </p:nvSpPr>
        <p:spPr/>
        <p:txBody>
          <a:bodyPr/>
          <a:lstStyle/>
          <a:p>
            <a:r>
              <a:rPr lang="en-US" dirty="0"/>
              <a:t>Solution</a:t>
            </a:r>
          </a:p>
        </p:txBody>
      </p:sp>
      <p:sp>
        <p:nvSpPr>
          <p:cNvPr id="4" name="Slide Number Placeholder 3">
            <a:extLst>
              <a:ext uri="{FF2B5EF4-FFF2-40B4-BE49-F238E27FC236}">
                <a16:creationId xmlns:a16="http://schemas.microsoft.com/office/drawing/2014/main" id="{556CE5D6-1FFE-C343-ABC7-E7DD5E43BF92}"/>
              </a:ext>
            </a:extLst>
          </p:cNvPr>
          <p:cNvSpPr>
            <a:spLocks noGrp="1"/>
          </p:cNvSpPr>
          <p:nvPr>
            <p:ph type="sldNum" sz="quarter" idx="12"/>
          </p:nvPr>
        </p:nvSpPr>
        <p:spPr/>
        <p:txBody>
          <a:bodyPr/>
          <a:lstStyle/>
          <a:p>
            <a:pPr>
              <a:defRPr/>
            </a:pPr>
            <a:fld id="{85BC5B7D-D6B0-4550-9BAF-D21F2647AC79}" type="slidenum">
              <a:rPr lang="en-US" altLang="en-US" smtClean="0"/>
              <a:pPr>
                <a:defRPr/>
              </a:pPr>
              <a:t>49</a:t>
            </a:fld>
            <a:endParaRPr lang="en-US" altLang="en-US" dirty="0"/>
          </a:p>
        </p:txBody>
      </p:sp>
      <p:pic>
        <p:nvPicPr>
          <p:cNvPr id="5" name="Picture 4">
            <a:extLst>
              <a:ext uri="{FF2B5EF4-FFF2-40B4-BE49-F238E27FC236}">
                <a16:creationId xmlns:a16="http://schemas.microsoft.com/office/drawing/2014/main" id="{EEF2DCAB-E8CF-1748-A527-D25365546F4F}"/>
              </a:ext>
            </a:extLst>
          </p:cNvPr>
          <p:cNvPicPr>
            <a:picLocks noChangeAspect="1"/>
          </p:cNvPicPr>
          <p:nvPr/>
        </p:nvPicPr>
        <p:blipFill rotWithShape="1">
          <a:blip r:embed="rId2"/>
          <a:srcRect t="66410"/>
          <a:stretch/>
        </p:blipFill>
        <p:spPr>
          <a:xfrm>
            <a:off x="1184275" y="1808922"/>
            <a:ext cx="6094662" cy="799546"/>
          </a:xfrm>
          <a:prstGeom prst="rect">
            <a:avLst/>
          </a:prstGeom>
        </p:spPr>
      </p:pic>
      <p:pic>
        <p:nvPicPr>
          <p:cNvPr id="6" name="Picture 5">
            <a:extLst>
              <a:ext uri="{FF2B5EF4-FFF2-40B4-BE49-F238E27FC236}">
                <a16:creationId xmlns:a16="http://schemas.microsoft.com/office/drawing/2014/main" id="{1A5236C8-8744-1445-9FF4-DE41B1997318}"/>
              </a:ext>
            </a:extLst>
          </p:cNvPr>
          <p:cNvPicPr>
            <a:picLocks noChangeAspect="1"/>
          </p:cNvPicPr>
          <p:nvPr/>
        </p:nvPicPr>
        <p:blipFill rotWithShape="1">
          <a:blip r:embed="rId3"/>
          <a:srcRect b="53162"/>
          <a:stretch/>
        </p:blipFill>
        <p:spPr>
          <a:xfrm>
            <a:off x="1184275" y="2608468"/>
            <a:ext cx="6775450" cy="3607337"/>
          </a:xfrm>
          <a:prstGeom prst="rect">
            <a:avLst/>
          </a:prstGeom>
        </p:spPr>
      </p:pic>
    </p:spTree>
    <p:extLst>
      <p:ext uri="{BB962C8B-B14F-4D97-AF65-F5344CB8AC3E}">
        <p14:creationId xmlns:p14="http://schemas.microsoft.com/office/powerpoint/2010/main" val="2728891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81C4-2F4F-334B-B566-AF6900128D79}"/>
              </a:ext>
            </a:extLst>
          </p:cNvPr>
          <p:cNvSpPr>
            <a:spLocks noGrp="1"/>
          </p:cNvSpPr>
          <p:nvPr>
            <p:ph type="title"/>
          </p:nvPr>
        </p:nvSpPr>
        <p:spPr/>
        <p:txBody>
          <a:bodyPr/>
          <a:lstStyle/>
          <a:p>
            <a:r>
              <a:rPr lang="en-US" dirty="0"/>
              <a:t>QQQ 2</a:t>
            </a:r>
          </a:p>
        </p:txBody>
      </p:sp>
      <p:sp>
        <p:nvSpPr>
          <p:cNvPr id="4" name="Slide Number Placeholder 3">
            <a:extLst>
              <a:ext uri="{FF2B5EF4-FFF2-40B4-BE49-F238E27FC236}">
                <a16:creationId xmlns:a16="http://schemas.microsoft.com/office/drawing/2014/main" id="{026001A4-B8BB-8241-952E-0894B4769B8C}"/>
              </a:ext>
            </a:extLst>
          </p:cNvPr>
          <p:cNvSpPr>
            <a:spLocks noGrp="1"/>
          </p:cNvSpPr>
          <p:nvPr>
            <p:ph type="sldNum" sz="quarter" idx="12"/>
          </p:nvPr>
        </p:nvSpPr>
        <p:spPr/>
        <p:txBody>
          <a:bodyPr/>
          <a:lstStyle/>
          <a:p>
            <a:pPr>
              <a:defRPr/>
            </a:pPr>
            <a:fld id="{85BC5B7D-D6B0-4550-9BAF-D21F2647AC79}" type="slidenum">
              <a:rPr lang="en-US" altLang="en-US" smtClean="0"/>
              <a:pPr>
                <a:defRPr/>
              </a:pPr>
              <a:t>5</a:t>
            </a:fld>
            <a:endParaRPr lang="en-US" altLang="en-US" dirty="0"/>
          </a:p>
        </p:txBody>
      </p:sp>
      <p:pic>
        <p:nvPicPr>
          <p:cNvPr id="5" name="Picture 4">
            <a:extLst>
              <a:ext uri="{FF2B5EF4-FFF2-40B4-BE49-F238E27FC236}">
                <a16:creationId xmlns:a16="http://schemas.microsoft.com/office/drawing/2014/main" id="{11F55C13-2722-1144-8678-80EB52C4E775}"/>
              </a:ext>
            </a:extLst>
          </p:cNvPr>
          <p:cNvPicPr>
            <a:picLocks noChangeAspect="1"/>
          </p:cNvPicPr>
          <p:nvPr/>
        </p:nvPicPr>
        <p:blipFill>
          <a:blip r:embed="rId2"/>
          <a:stretch>
            <a:fillRect/>
          </a:stretch>
        </p:blipFill>
        <p:spPr>
          <a:xfrm>
            <a:off x="1031132" y="1906483"/>
            <a:ext cx="7335628" cy="4345446"/>
          </a:xfrm>
          <a:prstGeom prst="rect">
            <a:avLst/>
          </a:prstGeom>
        </p:spPr>
      </p:pic>
    </p:spTree>
    <p:extLst>
      <p:ext uri="{BB962C8B-B14F-4D97-AF65-F5344CB8AC3E}">
        <p14:creationId xmlns:p14="http://schemas.microsoft.com/office/powerpoint/2010/main" val="1767275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4615-5B7A-3A4A-9FE8-0CA96F05356C}"/>
              </a:ext>
            </a:extLst>
          </p:cNvPr>
          <p:cNvSpPr>
            <a:spLocks noGrp="1"/>
          </p:cNvSpPr>
          <p:nvPr>
            <p:ph type="title"/>
          </p:nvPr>
        </p:nvSpPr>
        <p:spPr/>
        <p:txBody>
          <a:bodyPr/>
          <a:lstStyle/>
          <a:p>
            <a:r>
              <a:rPr lang="en-US" dirty="0"/>
              <a:t>Solution cont.: R</a:t>
            </a:r>
          </a:p>
        </p:txBody>
      </p:sp>
      <p:sp>
        <p:nvSpPr>
          <p:cNvPr id="4" name="Slide Number Placeholder 3">
            <a:extLst>
              <a:ext uri="{FF2B5EF4-FFF2-40B4-BE49-F238E27FC236}">
                <a16:creationId xmlns:a16="http://schemas.microsoft.com/office/drawing/2014/main" id="{556CE5D6-1FFE-C343-ABC7-E7DD5E43BF92}"/>
              </a:ext>
            </a:extLst>
          </p:cNvPr>
          <p:cNvSpPr>
            <a:spLocks noGrp="1"/>
          </p:cNvSpPr>
          <p:nvPr>
            <p:ph type="sldNum" sz="quarter" idx="12"/>
          </p:nvPr>
        </p:nvSpPr>
        <p:spPr/>
        <p:txBody>
          <a:bodyPr/>
          <a:lstStyle/>
          <a:p>
            <a:pPr>
              <a:defRPr/>
            </a:pPr>
            <a:fld id="{85BC5B7D-D6B0-4550-9BAF-D21F2647AC79}" type="slidenum">
              <a:rPr lang="en-US" altLang="en-US" smtClean="0"/>
              <a:pPr>
                <a:defRPr/>
              </a:pPr>
              <a:t>50</a:t>
            </a:fld>
            <a:endParaRPr lang="en-US" altLang="en-US" dirty="0"/>
          </a:p>
        </p:txBody>
      </p:sp>
      <p:pic>
        <p:nvPicPr>
          <p:cNvPr id="3" name="Picture 2">
            <a:extLst>
              <a:ext uri="{FF2B5EF4-FFF2-40B4-BE49-F238E27FC236}">
                <a16:creationId xmlns:a16="http://schemas.microsoft.com/office/drawing/2014/main" id="{40C1D267-6880-224C-8283-589A4FC505F2}"/>
              </a:ext>
            </a:extLst>
          </p:cNvPr>
          <p:cNvPicPr>
            <a:picLocks noChangeAspect="1"/>
          </p:cNvPicPr>
          <p:nvPr/>
        </p:nvPicPr>
        <p:blipFill rotWithShape="1">
          <a:blip r:embed="rId2"/>
          <a:srcRect t="47551" b="4474"/>
          <a:stretch/>
        </p:blipFill>
        <p:spPr>
          <a:xfrm>
            <a:off x="931775" y="2021297"/>
            <a:ext cx="7618379" cy="4154557"/>
          </a:xfrm>
          <a:prstGeom prst="rect">
            <a:avLst/>
          </a:prstGeom>
        </p:spPr>
      </p:pic>
    </p:spTree>
    <p:extLst>
      <p:ext uri="{BB962C8B-B14F-4D97-AF65-F5344CB8AC3E}">
        <p14:creationId xmlns:p14="http://schemas.microsoft.com/office/powerpoint/2010/main" val="11150479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4615-5B7A-3A4A-9FE8-0CA96F05356C}"/>
              </a:ext>
            </a:extLst>
          </p:cNvPr>
          <p:cNvSpPr>
            <a:spLocks noGrp="1"/>
          </p:cNvSpPr>
          <p:nvPr>
            <p:ph type="title"/>
          </p:nvPr>
        </p:nvSpPr>
        <p:spPr/>
        <p:txBody>
          <a:bodyPr/>
          <a:lstStyle/>
          <a:p>
            <a:r>
              <a:rPr lang="en-US" dirty="0"/>
              <a:t>Solution cont.: SAS</a:t>
            </a:r>
          </a:p>
        </p:txBody>
      </p:sp>
      <p:sp>
        <p:nvSpPr>
          <p:cNvPr id="4" name="Slide Number Placeholder 3">
            <a:extLst>
              <a:ext uri="{FF2B5EF4-FFF2-40B4-BE49-F238E27FC236}">
                <a16:creationId xmlns:a16="http://schemas.microsoft.com/office/drawing/2014/main" id="{556CE5D6-1FFE-C343-ABC7-E7DD5E43BF92}"/>
              </a:ext>
            </a:extLst>
          </p:cNvPr>
          <p:cNvSpPr>
            <a:spLocks noGrp="1"/>
          </p:cNvSpPr>
          <p:nvPr>
            <p:ph type="sldNum" sz="quarter" idx="12"/>
          </p:nvPr>
        </p:nvSpPr>
        <p:spPr/>
        <p:txBody>
          <a:bodyPr/>
          <a:lstStyle/>
          <a:p>
            <a:pPr>
              <a:defRPr/>
            </a:pPr>
            <a:fld id="{85BC5B7D-D6B0-4550-9BAF-D21F2647AC79}" type="slidenum">
              <a:rPr lang="en-US" altLang="en-US" smtClean="0"/>
              <a:pPr>
                <a:defRPr/>
              </a:pPr>
              <a:t>51</a:t>
            </a:fld>
            <a:endParaRPr lang="en-US" altLang="en-US" dirty="0"/>
          </a:p>
        </p:txBody>
      </p:sp>
      <p:pic>
        <p:nvPicPr>
          <p:cNvPr id="5" name="Picture 4">
            <a:extLst>
              <a:ext uri="{FF2B5EF4-FFF2-40B4-BE49-F238E27FC236}">
                <a16:creationId xmlns:a16="http://schemas.microsoft.com/office/drawing/2014/main" id="{741121CC-DDF5-C943-9A3C-27D284EE4F18}"/>
              </a:ext>
            </a:extLst>
          </p:cNvPr>
          <p:cNvPicPr>
            <a:picLocks noChangeAspect="1"/>
          </p:cNvPicPr>
          <p:nvPr/>
        </p:nvPicPr>
        <p:blipFill rotWithShape="1">
          <a:blip r:embed="rId2"/>
          <a:srcRect r="45373" b="58181"/>
          <a:stretch/>
        </p:blipFill>
        <p:spPr>
          <a:xfrm>
            <a:off x="99391" y="2717066"/>
            <a:ext cx="3101009" cy="2143169"/>
          </a:xfrm>
          <a:prstGeom prst="rect">
            <a:avLst/>
          </a:prstGeom>
        </p:spPr>
      </p:pic>
      <p:pic>
        <p:nvPicPr>
          <p:cNvPr id="6" name="Picture 5">
            <a:extLst>
              <a:ext uri="{FF2B5EF4-FFF2-40B4-BE49-F238E27FC236}">
                <a16:creationId xmlns:a16="http://schemas.microsoft.com/office/drawing/2014/main" id="{3B283FF4-CBCB-334A-B8CB-861E06EA5F13}"/>
              </a:ext>
            </a:extLst>
          </p:cNvPr>
          <p:cNvPicPr>
            <a:picLocks noChangeAspect="1"/>
          </p:cNvPicPr>
          <p:nvPr/>
        </p:nvPicPr>
        <p:blipFill rotWithShape="1">
          <a:blip r:embed="rId2"/>
          <a:srcRect t="41781"/>
          <a:stretch/>
        </p:blipFill>
        <p:spPr>
          <a:xfrm>
            <a:off x="3200400" y="2504660"/>
            <a:ext cx="5827277" cy="3062803"/>
          </a:xfrm>
          <a:prstGeom prst="rect">
            <a:avLst/>
          </a:prstGeom>
        </p:spPr>
      </p:pic>
    </p:spTree>
    <p:extLst>
      <p:ext uri="{BB962C8B-B14F-4D97-AF65-F5344CB8AC3E}">
        <p14:creationId xmlns:p14="http://schemas.microsoft.com/office/powerpoint/2010/main" val="37314422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006" y="2241866"/>
            <a:ext cx="7543800" cy="1450757"/>
          </a:xfrm>
        </p:spPr>
        <p:txBody>
          <a:bodyPr/>
          <a:lstStyle/>
          <a:p>
            <a:pPr algn="ctr"/>
            <a:r>
              <a:rPr lang="en-US" dirty="0"/>
              <a:t>End Question 3</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52</a:t>
            </a:fld>
            <a:endParaRPr lang="en-US" altLang="en-US" dirty="0"/>
          </a:p>
        </p:txBody>
      </p:sp>
    </p:spTree>
    <p:extLst>
      <p:ext uri="{BB962C8B-B14F-4D97-AF65-F5344CB8AC3E}">
        <p14:creationId xmlns:p14="http://schemas.microsoft.com/office/powerpoint/2010/main" val="2524516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4BCC-5CFB-9F4E-9FCE-F2CE96EBFE29}"/>
              </a:ext>
            </a:extLst>
          </p:cNvPr>
          <p:cNvSpPr>
            <a:spLocks noGrp="1"/>
          </p:cNvSpPr>
          <p:nvPr>
            <p:ph type="title"/>
          </p:nvPr>
        </p:nvSpPr>
        <p:spPr/>
        <p:txBody>
          <a:bodyPr/>
          <a:lstStyle/>
          <a:p>
            <a:r>
              <a:rPr lang="en-US" dirty="0"/>
              <a:t>Important Questions from Students!</a:t>
            </a:r>
          </a:p>
        </p:txBody>
      </p:sp>
      <p:sp>
        <p:nvSpPr>
          <p:cNvPr id="3" name="Content Placeholder 2">
            <a:extLst>
              <a:ext uri="{FF2B5EF4-FFF2-40B4-BE49-F238E27FC236}">
                <a16:creationId xmlns:a16="http://schemas.microsoft.com/office/drawing/2014/main" id="{47E93421-1FEE-C24B-8903-8EA832125B3C}"/>
              </a:ext>
            </a:extLst>
          </p:cNvPr>
          <p:cNvSpPr>
            <a:spLocks noGrp="1"/>
          </p:cNvSpPr>
          <p:nvPr>
            <p:ph idx="1"/>
          </p:nvPr>
        </p:nvSpPr>
        <p:spPr/>
        <p:txBody>
          <a:bodyPr/>
          <a:lstStyle/>
          <a:p>
            <a:r>
              <a:rPr lang="en-US" dirty="0"/>
              <a:t>Can we review Type I and Type II error?</a:t>
            </a:r>
          </a:p>
          <a:p>
            <a:r>
              <a:rPr lang="en-US" dirty="0"/>
              <a:t>Can we review the effect size and Cohen’s d formula and the interpretation of what is derived?</a:t>
            </a:r>
          </a:p>
          <a:p>
            <a:endParaRPr lang="en-US" dirty="0"/>
          </a:p>
        </p:txBody>
      </p:sp>
      <p:sp>
        <p:nvSpPr>
          <p:cNvPr id="4" name="Slide Number Placeholder 3">
            <a:extLst>
              <a:ext uri="{FF2B5EF4-FFF2-40B4-BE49-F238E27FC236}">
                <a16:creationId xmlns:a16="http://schemas.microsoft.com/office/drawing/2014/main" id="{5D492D44-2FC1-0E42-B5BB-02529BBEFEBD}"/>
              </a:ext>
            </a:extLst>
          </p:cNvPr>
          <p:cNvSpPr>
            <a:spLocks noGrp="1"/>
          </p:cNvSpPr>
          <p:nvPr>
            <p:ph type="sldNum" sz="quarter" idx="12"/>
          </p:nvPr>
        </p:nvSpPr>
        <p:spPr/>
        <p:txBody>
          <a:bodyPr/>
          <a:lstStyle/>
          <a:p>
            <a:pPr>
              <a:defRPr/>
            </a:pPr>
            <a:fld id="{85BC5B7D-D6B0-4550-9BAF-D21F2647AC79}" type="slidenum">
              <a:rPr lang="en-US" altLang="en-US" smtClean="0"/>
              <a:pPr>
                <a:defRPr/>
              </a:pPr>
              <a:t>53</a:t>
            </a:fld>
            <a:endParaRPr lang="en-US" altLang="en-US" dirty="0"/>
          </a:p>
        </p:txBody>
      </p:sp>
    </p:spTree>
    <p:extLst>
      <p:ext uri="{BB962C8B-B14F-4D97-AF65-F5344CB8AC3E}">
        <p14:creationId xmlns:p14="http://schemas.microsoft.com/office/powerpoint/2010/main" val="2738800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C7E3-4840-4B45-B89E-D7FE2F2D5CB2}"/>
              </a:ext>
            </a:extLst>
          </p:cNvPr>
          <p:cNvSpPr>
            <a:spLocks noGrp="1"/>
          </p:cNvSpPr>
          <p:nvPr>
            <p:ph type="title"/>
          </p:nvPr>
        </p:nvSpPr>
        <p:spPr/>
        <p:txBody>
          <a:bodyPr/>
          <a:lstStyle/>
          <a:p>
            <a:r>
              <a:rPr lang="en-US" dirty="0"/>
              <a:t>Chalk Talk!</a:t>
            </a:r>
          </a:p>
        </p:txBody>
      </p:sp>
      <p:sp>
        <p:nvSpPr>
          <p:cNvPr id="3" name="Content Placeholder 2">
            <a:extLst>
              <a:ext uri="{FF2B5EF4-FFF2-40B4-BE49-F238E27FC236}">
                <a16:creationId xmlns:a16="http://schemas.microsoft.com/office/drawing/2014/main" id="{A3E4D43D-E6BF-B54E-A8F7-803190B4A35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45809E5-07B5-AE4F-9E25-7C0989DEF0CD}"/>
              </a:ext>
            </a:extLst>
          </p:cNvPr>
          <p:cNvSpPr>
            <a:spLocks noGrp="1"/>
          </p:cNvSpPr>
          <p:nvPr>
            <p:ph type="sldNum" sz="quarter" idx="12"/>
          </p:nvPr>
        </p:nvSpPr>
        <p:spPr/>
        <p:txBody>
          <a:bodyPr/>
          <a:lstStyle/>
          <a:p>
            <a:pPr>
              <a:defRPr/>
            </a:pPr>
            <a:fld id="{85BC5B7D-D6B0-4550-9BAF-D21F2647AC79}" type="slidenum">
              <a:rPr lang="en-US" altLang="en-US" smtClean="0"/>
              <a:pPr>
                <a:defRPr/>
              </a:pPr>
              <a:t>54</a:t>
            </a:fld>
            <a:endParaRPr lang="en-US" altLang="en-US" dirty="0"/>
          </a:p>
        </p:txBody>
      </p:sp>
    </p:spTree>
    <p:extLst>
      <p:ext uri="{BB962C8B-B14F-4D97-AF65-F5344CB8AC3E}">
        <p14:creationId xmlns:p14="http://schemas.microsoft.com/office/powerpoint/2010/main" val="589723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Let’s Talk Power!!!</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55</a:t>
            </a:fld>
            <a:endParaRPr lang="en-US" altLang="en-US" dirty="0"/>
          </a:p>
        </p:txBody>
      </p:sp>
      <p:pic>
        <p:nvPicPr>
          <p:cNvPr id="5" name="Picture 4"/>
          <p:cNvPicPr>
            <a:picLocks noChangeAspect="1"/>
          </p:cNvPicPr>
          <p:nvPr/>
        </p:nvPicPr>
        <p:blipFill>
          <a:blip r:embed="rId2"/>
          <a:stretch>
            <a:fillRect/>
          </a:stretch>
        </p:blipFill>
        <p:spPr>
          <a:xfrm>
            <a:off x="1730764" y="1987518"/>
            <a:ext cx="5993081" cy="4149056"/>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5756990" y="1664084"/>
                <a:ext cx="3258355" cy="2031325"/>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𝜷</m:t>
                    </m:r>
                    <m:r>
                      <a:rPr lang="en-US" b="1" i="1" smtClean="0">
                        <a:latin typeface="Cambria Math" panose="02040503050406030204" pitchFamily="18" charset="0"/>
                        <a:ea typeface="Cambria Math" panose="02040503050406030204" pitchFamily="18" charset="0"/>
                      </a:rPr>
                      <m:t>=</m:t>
                    </m:r>
                  </m:oMath>
                </a14:m>
                <a:r>
                  <a:rPr lang="en-US" b="1" dirty="0"/>
                  <a:t> probability of Type II error</a:t>
                </a:r>
              </a:p>
              <a:p>
                <a:r>
                  <a:rPr lang="en-US" dirty="0"/>
                  <a:t>This is the probability that while the null hypothesis is NOT true, the data in the study cause us to fail to reject the null hypothesis (fail to detect differences in the means).</a:t>
                </a:r>
              </a:p>
            </p:txBody>
          </p:sp>
        </mc:Choice>
        <mc:Fallback xmlns="">
          <p:sp>
            <p:nvSpPr>
              <p:cNvPr id="3" name="TextBox 2"/>
              <p:cNvSpPr txBox="1">
                <a:spLocks noRot="1" noChangeAspect="1" noMove="1" noResize="1" noEditPoints="1" noAdjustHandles="1" noChangeArrowheads="1" noChangeShapeType="1" noTextEdit="1"/>
              </p:cNvSpPr>
              <p:nvPr/>
            </p:nvSpPr>
            <p:spPr>
              <a:xfrm>
                <a:off x="5756990" y="1664084"/>
                <a:ext cx="3258355" cy="2031325"/>
              </a:xfrm>
              <a:prstGeom prst="rect">
                <a:avLst/>
              </a:prstGeom>
              <a:blipFill>
                <a:blip r:embed="rId3"/>
                <a:stretch>
                  <a:fillRect l="-1495" t="-1802" r="-1308" b="-39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59489" y="1941083"/>
                <a:ext cx="3227523" cy="1477328"/>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m:t>
                    </m:r>
                  </m:oMath>
                </a14:m>
                <a:r>
                  <a:rPr lang="en-US" b="1" dirty="0"/>
                  <a:t> probability of Type I error</a:t>
                </a:r>
              </a:p>
              <a:p>
                <a:r>
                  <a:rPr lang="en-US" dirty="0"/>
                  <a:t>This is the probability that while the null hypothesis is true, the data in the study cause us to reject the null hypothesis.</a:t>
                </a:r>
              </a:p>
            </p:txBody>
          </p:sp>
        </mc:Choice>
        <mc:Fallback xmlns="">
          <p:sp>
            <p:nvSpPr>
              <p:cNvPr id="6" name="TextBox 5"/>
              <p:cNvSpPr txBox="1">
                <a:spLocks noRot="1" noChangeAspect="1" noMove="1" noResize="1" noEditPoints="1" noAdjustHandles="1" noChangeArrowheads="1" noChangeShapeType="1" noTextEdit="1"/>
              </p:cNvSpPr>
              <p:nvPr/>
            </p:nvSpPr>
            <p:spPr>
              <a:xfrm>
                <a:off x="159489" y="1941083"/>
                <a:ext cx="3227523" cy="1477328"/>
              </a:xfrm>
              <a:prstGeom prst="rect">
                <a:avLst/>
              </a:prstGeom>
              <a:blipFill>
                <a:blip r:embed="rId4"/>
                <a:stretch>
                  <a:fillRect l="-1509" t="-2058" r="-1132" b="-535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6970850-9552-46F5-877B-BB83A72F6375}"/>
              </a:ext>
            </a:extLst>
          </p:cNvPr>
          <p:cNvSpPr txBox="1"/>
          <p:nvPr/>
        </p:nvSpPr>
        <p:spPr>
          <a:xfrm>
            <a:off x="159489" y="4333850"/>
            <a:ext cx="2275367" cy="2031325"/>
          </a:xfrm>
          <a:prstGeom prst="rect">
            <a:avLst/>
          </a:prstGeom>
          <a:noFill/>
        </p:spPr>
        <p:txBody>
          <a:bodyPr wrap="square" rtlCol="0">
            <a:spAutoFit/>
          </a:bodyPr>
          <a:lstStyle/>
          <a:p>
            <a:r>
              <a:rPr lang="en-US" b="1" dirty="0"/>
              <a:t>Effect size</a:t>
            </a:r>
            <a:r>
              <a:rPr lang="en-US" dirty="0"/>
              <a:t> basically measures the difference between the population mean (106) and the null mean(100). (It’s not exactly this, though.)</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B363A8A-C450-483F-8EC2-CC7F9DFB5199}"/>
                  </a:ext>
                </a:extLst>
              </p:cNvPr>
              <p:cNvSpPr txBox="1"/>
              <p:nvPr/>
            </p:nvSpPr>
            <p:spPr>
              <a:xfrm>
                <a:off x="6943060" y="3503030"/>
                <a:ext cx="2200940" cy="2862322"/>
              </a:xfrm>
              <a:prstGeom prst="rect">
                <a:avLst/>
              </a:prstGeom>
              <a:noFill/>
            </p:spPr>
            <p:txBody>
              <a:bodyPr wrap="square" rtlCol="0">
                <a:spAutoFit/>
              </a:bodyPr>
              <a:lstStyle/>
              <a:p>
                <a:pPr algn="r"/>
                <a:r>
                  <a:rPr lang="en-US" b="1" dirty="0">
                    <a:ea typeface="Cambria Math" panose="02040503050406030204" pitchFamily="18" charset="0"/>
                  </a:rPr>
                  <a:t>Power = </a:t>
                </a:r>
                <a14:m>
                  <m:oMath xmlns:m="http://schemas.openxmlformats.org/officeDocument/2006/math">
                    <m:r>
                      <a:rPr lang="en-US" b="1" i="0" smtClean="0">
                        <a:latin typeface="Cambria Math" panose="02040503050406030204" pitchFamily="18" charset="0"/>
                        <a:ea typeface="Cambria Math" panose="02040503050406030204" pitchFamily="18" charset="0"/>
                      </a:rPr>
                      <m:t>𝟏</m:t>
                    </m:r>
                    <m:r>
                      <a:rPr lang="en-US" b="1" i="0"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𝜷</m:t>
                    </m:r>
                  </m:oMath>
                </a14:m>
                <a:endParaRPr lang="en-US" b="1" dirty="0"/>
              </a:p>
              <a:p>
                <a:pPr algn="r"/>
                <a:r>
                  <a:rPr lang="en-US" dirty="0"/>
                  <a:t>This is the probability that while the null hypothesis is NOT true, the data in the study correctly cause us to reject the null hypothesis (detect differences in the means).</a:t>
                </a:r>
              </a:p>
            </p:txBody>
          </p:sp>
        </mc:Choice>
        <mc:Fallback xmlns="">
          <p:sp>
            <p:nvSpPr>
              <p:cNvPr id="8" name="TextBox 7">
                <a:extLst>
                  <a:ext uri="{FF2B5EF4-FFF2-40B4-BE49-F238E27FC236}">
                    <a16:creationId xmlns:a16="http://schemas.microsoft.com/office/drawing/2014/main" id="{AB363A8A-C450-483F-8EC2-CC7F9DFB5199}"/>
                  </a:ext>
                </a:extLst>
              </p:cNvPr>
              <p:cNvSpPr txBox="1">
                <a:spLocks noRot="1" noChangeAspect="1" noMove="1" noResize="1" noEditPoints="1" noAdjustHandles="1" noChangeArrowheads="1" noChangeShapeType="1" noTextEdit="1"/>
              </p:cNvSpPr>
              <p:nvPr/>
            </p:nvSpPr>
            <p:spPr>
              <a:xfrm>
                <a:off x="6943060" y="3503030"/>
                <a:ext cx="2200940" cy="2862322"/>
              </a:xfrm>
              <a:prstGeom prst="rect">
                <a:avLst/>
              </a:prstGeom>
              <a:blipFill>
                <a:blip r:embed="rId5"/>
                <a:stretch>
                  <a:fillRect l="-1662" t="-1279" r="-4155" b="-2559"/>
                </a:stretch>
              </a:blipFill>
            </p:spPr>
            <p:txBody>
              <a:bodyPr/>
              <a:lstStyle/>
              <a:p>
                <a:r>
                  <a:rPr lang="en-US">
                    <a:noFill/>
                  </a:rPr>
                  <a:t> </a:t>
                </a:r>
              </a:p>
            </p:txBody>
          </p:sp>
        </mc:Fallback>
      </mc:AlternateContent>
    </p:spTree>
    <p:extLst>
      <p:ext uri="{BB962C8B-B14F-4D97-AF65-F5344CB8AC3E}">
        <p14:creationId xmlns:p14="http://schemas.microsoft.com/office/powerpoint/2010/main" val="233567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C91BB-9306-49CB-A764-12979F604CD4}"/>
              </a:ext>
            </a:extLst>
          </p:cNvPr>
          <p:cNvSpPr>
            <a:spLocks noGrp="1"/>
          </p:cNvSpPr>
          <p:nvPr>
            <p:ph type="title"/>
          </p:nvPr>
        </p:nvSpPr>
        <p:spPr/>
        <p:txBody>
          <a:bodyPr/>
          <a:lstStyle/>
          <a:p>
            <a:r>
              <a:rPr lang="en-US" dirty="0"/>
              <a:t>Explore power!</a:t>
            </a:r>
          </a:p>
        </p:txBody>
      </p:sp>
      <p:sp>
        <p:nvSpPr>
          <p:cNvPr id="3" name="Content Placeholder 2">
            <a:extLst>
              <a:ext uri="{FF2B5EF4-FFF2-40B4-BE49-F238E27FC236}">
                <a16:creationId xmlns:a16="http://schemas.microsoft.com/office/drawing/2014/main" id="{58B78432-0FBE-49C8-A4EB-1D169E120799}"/>
              </a:ext>
            </a:extLst>
          </p:cNvPr>
          <p:cNvSpPr>
            <a:spLocks noGrp="1"/>
          </p:cNvSpPr>
          <p:nvPr>
            <p:ph idx="1"/>
          </p:nvPr>
        </p:nvSpPr>
        <p:spPr/>
        <p:txBody>
          <a:bodyPr/>
          <a:lstStyle/>
          <a:p>
            <a:r>
              <a:rPr lang="en-US" dirty="0"/>
              <a:t>Here is an applet that will show you what happens to the power/beta when you change the sample size, alpha, standard deviation, or effect size (measure of the difference between null mean and actual (alternative) mean).</a:t>
            </a:r>
          </a:p>
          <a:p>
            <a:r>
              <a:rPr lang="en-US" dirty="0">
                <a:hlinkClick r:id="rId2"/>
              </a:rPr>
              <a:t>http://shiny.stat.tamu.edu:3838/eykolo/power/</a:t>
            </a:r>
            <a:endParaRPr lang="en-US" dirty="0"/>
          </a:p>
        </p:txBody>
      </p:sp>
      <p:sp>
        <p:nvSpPr>
          <p:cNvPr id="4" name="Slide Number Placeholder 3">
            <a:extLst>
              <a:ext uri="{FF2B5EF4-FFF2-40B4-BE49-F238E27FC236}">
                <a16:creationId xmlns:a16="http://schemas.microsoft.com/office/drawing/2014/main" id="{616B28F6-2017-4DF6-93C1-A1E662AE47CD}"/>
              </a:ext>
            </a:extLst>
          </p:cNvPr>
          <p:cNvSpPr>
            <a:spLocks noGrp="1"/>
          </p:cNvSpPr>
          <p:nvPr>
            <p:ph type="sldNum" sz="quarter" idx="12"/>
          </p:nvPr>
        </p:nvSpPr>
        <p:spPr/>
        <p:txBody>
          <a:bodyPr/>
          <a:lstStyle/>
          <a:p>
            <a:pPr>
              <a:defRPr/>
            </a:pPr>
            <a:fld id="{85BC5B7D-D6B0-4550-9BAF-D21F2647AC79}" type="slidenum">
              <a:rPr lang="en-US" altLang="en-US" smtClean="0"/>
              <a:pPr>
                <a:defRPr/>
              </a:pPr>
              <a:t>56</a:t>
            </a:fld>
            <a:endParaRPr lang="en-US" altLang="en-US" dirty="0"/>
          </a:p>
        </p:txBody>
      </p:sp>
    </p:spTree>
    <p:extLst>
      <p:ext uri="{BB962C8B-B14F-4D97-AF65-F5344CB8AC3E}">
        <p14:creationId xmlns:p14="http://schemas.microsoft.com/office/powerpoint/2010/main" val="6012875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786" y="2280776"/>
            <a:ext cx="7543800" cy="1450757"/>
          </a:xfrm>
        </p:spPr>
        <p:txBody>
          <a:bodyPr/>
          <a:lstStyle/>
          <a:p>
            <a:r>
              <a:rPr lang="en-US" dirty="0"/>
              <a:t>Review SAS Proc Power code</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57</a:t>
            </a:fld>
            <a:endParaRPr lang="en-US" altLang="en-US" dirty="0"/>
          </a:p>
        </p:txBody>
      </p:sp>
    </p:spTree>
    <p:extLst>
      <p:ext uri="{BB962C8B-B14F-4D97-AF65-F5344CB8AC3E}">
        <p14:creationId xmlns:p14="http://schemas.microsoft.com/office/powerpoint/2010/main" val="40832811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441" y="286606"/>
            <a:ext cx="7776319" cy="1450757"/>
          </a:xfrm>
        </p:spPr>
        <p:txBody>
          <a:bodyPr>
            <a:normAutofit fontScale="90000"/>
          </a:bodyPr>
          <a:lstStyle/>
          <a:p>
            <a:r>
              <a:rPr lang="en-US" dirty="0"/>
              <a:t>(Go to break out)</a:t>
            </a:r>
            <a:br>
              <a:rPr lang="en-US" dirty="0"/>
            </a:br>
            <a:r>
              <a:rPr lang="en-US" dirty="0"/>
              <a:t>Consider the following options.	</a:t>
            </a:r>
          </a:p>
        </p:txBody>
      </p:sp>
      <p:sp>
        <p:nvSpPr>
          <p:cNvPr id="3" name="Content Placeholder 2"/>
          <p:cNvSpPr>
            <a:spLocks noGrp="1"/>
          </p:cNvSpPr>
          <p:nvPr>
            <p:ph idx="1"/>
          </p:nvPr>
        </p:nvSpPr>
        <p:spPr/>
        <p:txBody>
          <a:bodyPr/>
          <a:lstStyle/>
          <a:p>
            <a:r>
              <a:rPr lang="en-US" dirty="0"/>
              <a:t>A. The probability of rejecting H</a:t>
            </a:r>
            <a:r>
              <a:rPr lang="en-US" baseline="-25000" dirty="0"/>
              <a:t>0</a:t>
            </a:r>
            <a:r>
              <a:rPr lang="en-US" dirty="0"/>
              <a:t> when H</a:t>
            </a:r>
            <a:r>
              <a:rPr lang="en-US" baseline="-25000" dirty="0"/>
              <a:t>0</a:t>
            </a:r>
            <a:r>
              <a:rPr lang="en-US" dirty="0"/>
              <a:t> is true.</a:t>
            </a:r>
          </a:p>
          <a:p>
            <a:r>
              <a:rPr lang="en-US" dirty="0"/>
              <a:t>B. The probability of accepting H</a:t>
            </a:r>
            <a:r>
              <a:rPr lang="en-US" baseline="-25000" dirty="0"/>
              <a:t>0</a:t>
            </a:r>
            <a:r>
              <a:rPr lang="en-US" dirty="0"/>
              <a:t> when H</a:t>
            </a:r>
            <a:r>
              <a:rPr lang="en-US" baseline="-25000" dirty="0"/>
              <a:t>0</a:t>
            </a:r>
            <a:r>
              <a:rPr lang="en-US" dirty="0"/>
              <a:t> is true.</a:t>
            </a:r>
          </a:p>
          <a:p>
            <a:r>
              <a:rPr lang="en-US" dirty="0"/>
              <a:t>C. The probability of rejecting H</a:t>
            </a:r>
            <a:r>
              <a:rPr lang="en-US" baseline="-25000" dirty="0"/>
              <a:t>0</a:t>
            </a:r>
            <a:r>
              <a:rPr lang="en-US" dirty="0"/>
              <a:t> when H</a:t>
            </a:r>
            <a:r>
              <a:rPr lang="en-US" baseline="-25000" dirty="0"/>
              <a:t>0</a:t>
            </a:r>
            <a:r>
              <a:rPr lang="en-US" dirty="0"/>
              <a:t> is false.</a:t>
            </a:r>
          </a:p>
          <a:p>
            <a:r>
              <a:rPr lang="en-US" dirty="0"/>
              <a:t>D. The probability of FTR H</a:t>
            </a:r>
            <a:r>
              <a:rPr lang="en-US" baseline="-25000" dirty="0"/>
              <a:t>0</a:t>
            </a:r>
            <a:r>
              <a:rPr lang="en-US" dirty="0"/>
              <a:t> when H</a:t>
            </a:r>
            <a:r>
              <a:rPr lang="en-US" baseline="-25000" dirty="0"/>
              <a:t>0</a:t>
            </a:r>
            <a:r>
              <a:rPr lang="en-US" dirty="0"/>
              <a:t> is true.</a:t>
            </a:r>
          </a:p>
          <a:p>
            <a:r>
              <a:rPr lang="en-US" dirty="0"/>
              <a:t>E. The probability of FTR H</a:t>
            </a:r>
            <a:r>
              <a:rPr lang="en-US" baseline="-25000" dirty="0"/>
              <a:t>0</a:t>
            </a:r>
            <a:r>
              <a:rPr lang="en-US" dirty="0"/>
              <a:t> when H</a:t>
            </a:r>
            <a:r>
              <a:rPr lang="en-US" baseline="-25000" dirty="0"/>
              <a:t>0</a:t>
            </a:r>
            <a:r>
              <a:rPr lang="en-US" dirty="0"/>
              <a:t> is false.</a:t>
            </a:r>
          </a:p>
          <a:p>
            <a:endParaRPr lang="en-US" dirty="0"/>
          </a:p>
          <a:p>
            <a:r>
              <a:rPr lang="en-US" dirty="0"/>
              <a:t>WHICH IS POWER? ___</a:t>
            </a:r>
          </a:p>
          <a:p>
            <a:r>
              <a:rPr lang="en-US" dirty="0"/>
              <a:t>WHICH IS ALPHA? ___</a:t>
            </a:r>
          </a:p>
          <a:p>
            <a:r>
              <a:rPr lang="en-US" dirty="0"/>
              <a:t>WHICH IS BETA? ___</a:t>
            </a:r>
          </a:p>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58</a:t>
            </a:fld>
            <a:endParaRPr lang="en-US" altLang="en-US" dirty="0"/>
          </a:p>
        </p:txBody>
      </p:sp>
      <p:sp>
        <p:nvSpPr>
          <p:cNvPr id="5" name="TextBox 4"/>
          <p:cNvSpPr txBox="1"/>
          <p:nvPr/>
        </p:nvSpPr>
        <p:spPr>
          <a:xfrm>
            <a:off x="2957512" y="4508281"/>
            <a:ext cx="651509" cy="369332"/>
          </a:xfrm>
          <a:prstGeom prst="rect">
            <a:avLst/>
          </a:prstGeom>
          <a:noFill/>
        </p:spPr>
        <p:txBody>
          <a:bodyPr wrap="square" rtlCol="0">
            <a:spAutoFit/>
          </a:bodyPr>
          <a:lstStyle/>
          <a:p>
            <a:r>
              <a:rPr lang="en-US" dirty="0">
                <a:solidFill>
                  <a:srgbClr val="FF0000"/>
                </a:solidFill>
              </a:rPr>
              <a:t>C</a:t>
            </a:r>
          </a:p>
        </p:txBody>
      </p:sp>
      <p:sp>
        <p:nvSpPr>
          <p:cNvPr id="6" name="TextBox 5"/>
          <p:cNvSpPr txBox="1"/>
          <p:nvPr/>
        </p:nvSpPr>
        <p:spPr>
          <a:xfrm>
            <a:off x="2860357" y="4998336"/>
            <a:ext cx="651509" cy="369332"/>
          </a:xfrm>
          <a:prstGeom prst="rect">
            <a:avLst/>
          </a:prstGeom>
          <a:noFill/>
        </p:spPr>
        <p:txBody>
          <a:bodyPr wrap="square" rtlCol="0">
            <a:spAutoFit/>
          </a:bodyPr>
          <a:lstStyle/>
          <a:p>
            <a:r>
              <a:rPr lang="en-US" dirty="0">
                <a:solidFill>
                  <a:srgbClr val="FF0000"/>
                </a:solidFill>
              </a:rPr>
              <a:t>A</a:t>
            </a:r>
          </a:p>
        </p:txBody>
      </p:sp>
      <p:sp>
        <p:nvSpPr>
          <p:cNvPr id="7" name="TextBox 6"/>
          <p:cNvSpPr txBox="1"/>
          <p:nvPr/>
        </p:nvSpPr>
        <p:spPr>
          <a:xfrm>
            <a:off x="2659380" y="5356887"/>
            <a:ext cx="651509" cy="369332"/>
          </a:xfrm>
          <a:prstGeom prst="rect">
            <a:avLst/>
          </a:prstGeom>
          <a:noFill/>
        </p:spPr>
        <p:txBody>
          <a:bodyPr wrap="square" rtlCol="0">
            <a:spAutoFit/>
          </a:bodyPr>
          <a:lstStyle/>
          <a:p>
            <a:r>
              <a:rPr lang="en-US" dirty="0">
                <a:solidFill>
                  <a:srgbClr val="FF0000"/>
                </a:solidFill>
              </a:rPr>
              <a:t>E</a:t>
            </a:r>
          </a:p>
        </p:txBody>
      </p:sp>
    </p:spTree>
    <p:extLst>
      <p:ext uri="{BB962C8B-B14F-4D97-AF65-F5344CB8AC3E}">
        <p14:creationId xmlns:p14="http://schemas.microsoft.com/office/powerpoint/2010/main" val="310018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all that are true.</a:t>
            </a:r>
            <a:br>
              <a:rPr lang="en-US" dirty="0"/>
            </a:br>
            <a:r>
              <a:rPr lang="en-US" dirty="0"/>
              <a:t>The power increases when:</a:t>
            </a:r>
          </a:p>
        </p:txBody>
      </p:sp>
      <p:sp>
        <p:nvSpPr>
          <p:cNvPr id="3" name="Content Placeholder 2"/>
          <p:cNvSpPr>
            <a:spLocks noGrp="1"/>
          </p:cNvSpPr>
          <p:nvPr>
            <p:ph idx="1"/>
          </p:nvPr>
        </p:nvSpPr>
        <p:spPr/>
        <p:txBody>
          <a:bodyPr/>
          <a:lstStyle/>
          <a:p>
            <a:r>
              <a:rPr lang="en-US" dirty="0"/>
              <a:t>A. The sample size decreases.</a:t>
            </a:r>
          </a:p>
          <a:p>
            <a:r>
              <a:rPr lang="en-US" dirty="0"/>
              <a:t>B. The sample size increases.</a:t>
            </a:r>
          </a:p>
          <a:p>
            <a:r>
              <a:rPr lang="en-US" dirty="0"/>
              <a:t>C. The standard deviation / standard error decreases.</a:t>
            </a:r>
          </a:p>
          <a:p>
            <a:r>
              <a:rPr lang="en-US" dirty="0"/>
              <a:t>D. The effect size increases.</a:t>
            </a:r>
          </a:p>
          <a:p>
            <a:r>
              <a:rPr lang="en-US" dirty="0"/>
              <a:t>E. The effect size decreases.</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59</a:t>
            </a:fld>
            <a:endParaRPr lang="en-US" altLang="en-US" dirty="0"/>
          </a:p>
        </p:txBody>
      </p:sp>
    </p:spTree>
    <p:extLst>
      <p:ext uri="{BB962C8B-B14F-4D97-AF65-F5344CB8AC3E}">
        <p14:creationId xmlns:p14="http://schemas.microsoft.com/office/powerpoint/2010/main" val="610946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5BAA2-E91D-FF42-8C95-5647D20F8EA4}"/>
              </a:ext>
            </a:extLst>
          </p:cNvPr>
          <p:cNvSpPr>
            <a:spLocks noGrp="1"/>
          </p:cNvSpPr>
          <p:nvPr>
            <p:ph type="title"/>
          </p:nvPr>
        </p:nvSpPr>
        <p:spPr>
          <a:xfrm>
            <a:off x="282102" y="286606"/>
            <a:ext cx="8570068" cy="1450757"/>
          </a:xfrm>
        </p:spPr>
        <p:txBody>
          <a:bodyPr/>
          <a:lstStyle/>
          <a:p>
            <a:r>
              <a:rPr lang="en-US" dirty="0"/>
              <a:t>Great Question from a Student!</a:t>
            </a:r>
          </a:p>
        </p:txBody>
      </p:sp>
      <p:sp>
        <p:nvSpPr>
          <p:cNvPr id="4" name="Slide Number Placeholder 3">
            <a:extLst>
              <a:ext uri="{FF2B5EF4-FFF2-40B4-BE49-F238E27FC236}">
                <a16:creationId xmlns:a16="http://schemas.microsoft.com/office/drawing/2014/main" id="{62FF732F-4DA7-0A4C-A433-9D020DD9EA68}"/>
              </a:ext>
            </a:extLst>
          </p:cNvPr>
          <p:cNvSpPr>
            <a:spLocks noGrp="1"/>
          </p:cNvSpPr>
          <p:nvPr>
            <p:ph type="sldNum" sz="quarter" idx="12"/>
          </p:nvPr>
        </p:nvSpPr>
        <p:spPr/>
        <p:txBody>
          <a:bodyPr/>
          <a:lstStyle/>
          <a:p>
            <a:pPr>
              <a:defRPr/>
            </a:pPr>
            <a:fld id="{85BC5B7D-D6B0-4550-9BAF-D21F2647AC79}" type="slidenum">
              <a:rPr lang="en-US" altLang="en-US" smtClean="0"/>
              <a:pPr>
                <a:defRPr/>
              </a:pPr>
              <a:t>6</a:t>
            </a:fld>
            <a:endParaRPr lang="en-US" altLang="en-US" dirty="0"/>
          </a:p>
        </p:txBody>
      </p:sp>
      <p:pic>
        <p:nvPicPr>
          <p:cNvPr id="5" name="Picture 4">
            <a:extLst>
              <a:ext uri="{FF2B5EF4-FFF2-40B4-BE49-F238E27FC236}">
                <a16:creationId xmlns:a16="http://schemas.microsoft.com/office/drawing/2014/main" id="{220EDC1B-453C-4342-A6B7-175CDD06F493}"/>
              </a:ext>
            </a:extLst>
          </p:cNvPr>
          <p:cNvPicPr>
            <a:picLocks noChangeAspect="1"/>
          </p:cNvPicPr>
          <p:nvPr/>
        </p:nvPicPr>
        <p:blipFill>
          <a:blip r:embed="rId2"/>
          <a:stretch>
            <a:fillRect/>
          </a:stretch>
        </p:blipFill>
        <p:spPr>
          <a:xfrm>
            <a:off x="0" y="2598870"/>
            <a:ext cx="9144000" cy="1660259"/>
          </a:xfrm>
          <a:prstGeom prst="rect">
            <a:avLst/>
          </a:prstGeom>
        </p:spPr>
      </p:pic>
    </p:spTree>
    <p:extLst>
      <p:ext uri="{BB962C8B-B14F-4D97-AF65-F5344CB8AC3E}">
        <p14:creationId xmlns:p14="http://schemas.microsoft.com/office/powerpoint/2010/main" val="21952160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all that are true.</a:t>
            </a:r>
            <a:br>
              <a:rPr lang="en-US" dirty="0"/>
            </a:br>
            <a:r>
              <a:rPr lang="en-US" dirty="0"/>
              <a:t>The power increases when:</a:t>
            </a:r>
          </a:p>
        </p:txBody>
      </p:sp>
      <p:sp>
        <p:nvSpPr>
          <p:cNvPr id="3" name="Content Placeholder 2"/>
          <p:cNvSpPr>
            <a:spLocks noGrp="1"/>
          </p:cNvSpPr>
          <p:nvPr>
            <p:ph idx="1"/>
          </p:nvPr>
        </p:nvSpPr>
        <p:spPr/>
        <p:txBody>
          <a:bodyPr/>
          <a:lstStyle/>
          <a:p>
            <a:r>
              <a:rPr lang="en-US" dirty="0"/>
              <a:t>A. The sample size decreases.</a:t>
            </a:r>
          </a:p>
          <a:p>
            <a:r>
              <a:rPr lang="en-US" dirty="0">
                <a:solidFill>
                  <a:srgbClr val="FF0000"/>
                </a:solidFill>
              </a:rPr>
              <a:t>B. The sample size increases.</a:t>
            </a:r>
          </a:p>
          <a:p>
            <a:r>
              <a:rPr lang="en-US" dirty="0">
                <a:solidFill>
                  <a:srgbClr val="FF0000"/>
                </a:solidFill>
              </a:rPr>
              <a:t>C. The standard deviation / standard error decreases.</a:t>
            </a:r>
          </a:p>
          <a:p>
            <a:r>
              <a:rPr lang="en-US" dirty="0">
                <a:solidFill>
                  <a:srgbClr val="FF0000"/>
                </a:solidFill>
              </a:rPr>
              <a:t>D. The effect size increases.</a:t>
            </a:r>
          </a:p>
          <a:p>
            <a:r>
              <a:rPr lang="en-US" dirty="0"/>
              <a:t>E. The effect size decreases.</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60</a:t>
            </a:fld>
            <a:endParaRPr lang="en-US" altLang="en-US" dirty="0"/>
          </a:p>
        </p:txBody>
      </p:sp>
    </p:spTree>
    <p:extLst>
      <p:ext uri="{BB962C8B-B14F-4D97-AF65-F5344CB8AC3E}">
        <p14:creationId xmlns:p14="http://schemas.microsoft.com/office/powerpoint/2010/main" val="2616405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186A-2E75-4407-84C2-D4217AC7565E}"/>
              </a:ext>
            </a:extLst>
          </p:cNvPr>
          <p:cNvSpPr>
            <a:spLocks noGrp="1"/>
          </p:cNvSpPr>
          <p:nvPr>
            <p:ph type="title"/>
          </p:nvPr>
        </p:nvSpPr>
        <p:spPr>
          <a:xfrm>
            <a:off x="949419" y="632298"/>
            <a:ext cx="7543800" cy="832075"/>
          </a:xfrm>
        </p:spPr>
        <p:txBody>
          <a:bodyPr/>
          <a:lstStyle/>
          <a:p>
            <a:r>
              <a:rPr lang="en-US" dirty="0"/>
              <a:t>Takeaways and Questions!</a:t>
            </a:r>
          </a:p>
        </p:txBody>
      </p:sp>
      <p:sp>
        <p:nvSpPr>
          <p:cNvPr id="3" name="Content Placeholder 2">
            <a:extLst>
              <a:ext uri="{FF2B5EF4-FFF2-40B4-BE49-F238E27FC236}">
                <a16:creationId xmlns:a16="http://schemas.microsoft.com/office/drawing/2014/main" id="{3AB7E2A7-BA6F-4881-B5C3-896A72BEF115}"/>
              </a:ext>
            </a:extLst>
          </p:cNvPr>
          <p:cNvSpPr>
            <a:spLocks noGrp="1"/>
          </p:cNvSpPr>
          <p:nvPr>
            <p:ph idx="1"/>
          </p:nvPr>
        </p:nvSpPr>
        <p:spPr>
          <a:xfrm>
            <a:off x="496110" y="1845733"/>
            <a:ext cx="8297693" cy="4379969"/>
          </a:xfrm>
        </p:spPr>
        <p:txBody>
          <a:bodyPr>
            <a:normAutofit fontScale="85000" lnSpcReduction="20000"/>
          </a:bodyPr>
          <a:lstStyle/>
          <a:p>
            <a:r>
              <a:rPr lang="en-US" dirty="0">
                <a:solidFill>
                  <a:srgbClr val="0000FF"/>
                </a:solidFill>
              </a:rPr>
              <a:t>I found the concept of practical vs. statistical significance very interesting, especially in the context of the emotional intelligence example from the lecture videos. It made me think about how statistics can be used to manipulate the opinions of someone uneducated in statistics. </a:t>
            </a:r>
          </a:p>
          <a:p>
            <a:r>
              <a:rPr lang="en-US" dirty="0">
                <a:solidFill>
                  <a:srgbClr val="0000FF"/>
                </a:solidFill>
              </a:rPr>
              <a:t>I was surprised doing the homework last week &amp; again doing the t-test this week on the cash on hand data set for SMU &amp; Seattle. On the surface, these data sets appear to be extremely different, with the mean of SMU being 4 to 5 times larger than the mean of Seattle. However, with the large standard deviation in the SMU dataset, and small sample size, there wasn’t any statistical significance to conclude that there was a difference in population means.</a:t>
            </a:r>
          </a:p>
          <a:p>
            <a:r>
              <a:rPr lang="en-US" dirty="0">
                <a:solidFill>
                  <a:srgbClr val="0000FF"/>
                </a:solidFill>
              </a:rPr>
              <a:t>The concept of Type 1 and Type 2 errors was intriguing. It seems that we’re saying there’s an inherent level of risk we’re willing to accept that the statistical conclusions we reach from our testing may be wrong despite our best efforts. There seems to be a balance to be struck between this risk and the precision of our intervals. Obviously increasing our confidence level also widens our interval of possible values, and vice versa, tightening our interval would necessitate a reduction in our confidence level.</a:t>
            </a:r>
          </a:p>
          <a:p>
            <a:r>
              <a:rPr lang="en-US" dirty="0">
                <a:solidFill>
                  <a:srgbClr val="0000FF"/>
                </a:solidFill>
              </a:rPr>
              <a:t>It’s interesting to me that measuring values in a t-test produces one singular p-value, while we can run a set of permutations multiple times which result in multiple p-values. Going deeper on this, I’d think that if we increased our permutation size to a large enough value, this would result in a p-value that would be equal to the p-value calculated in a t-test.</a:t>
            </a:r>
          </a:p>
          <a:p>
            <a:pPr marL="0" indent="0">
              <a:buNone/>
            </a:pPr>
            <a:endParaRPr lang="en-US" dirty="0">
              <a:solidFill>
                <a:srgbClr val="0000FF"/>
              </a:solidFill>
            </a:endParaRPr>
          </a:p>
        </p:txBody>
      </p:sp>
    </p:spTree>
    <p:extLst>
      <p:ext uri="{BB962C8B-B14F-4D97-AF65-F5344CB8AC3E}">
        <p14:creationId xmlns:p14="http://schemas.microsoft.com/office/powerpoint/2010/main" val="58241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319EF-7E31-8D49-A903-8FE6A53FCAEB}"/>
              </a:ext>
            </a:extLst>
          </p:cNvPr>
          <p:cNvSpPr>
            <a:spLocks noGrp="1"/>
          </p:cNvSpPr>
          <p:nvPr>
            <p:ph type="title"/>
          </p:nvPr>
        </p:nvSpPr>
        <p:spPr>
          <a:xfrm>
            <a:off x="340468" y="2630972"/>
            <a:ext cx="8531158" cy="1450757"/>
          </a:xfrm>
        </p:spPr>
        <p:txBody>
          <a:bodyPr>
            <a:normAutofit fontScale="90000"/>
          </a:bodyPr>
          <a:lstStyle/>
          <a:p>
            <a:pPr algn="ctr"/>
            <a:r>
              <a:rPr lang="en-US" dirty="0"/>
              <a:t>The End Of Unit 2 Live Session!</a:t>
            </a:r>
            <a:br>
              <a:rPr lang="en-US" dirty="0"/>
            </a:br>
            <a:r>
              <a:rPr lang="en-US" dirty="0"/>
              <a:t>You are ready for more practice with the Homework!</a:t>
            </a:r>
          </a:p>
        </p:txBody>
      </p:sp>
      <p:sp>
        <p:nvSpPr>
          <p:cNvPr id="4" name="Slide Number Placeholder 3">
            <a:extLst>
              <a:ext uri="{FF2B5EF4-FFF2-40B4-BE49-F238E27FC236}">
                <a16:creationId xmlns:a16="http://schemas.microsoft.com/office/drawing/2014/main" id="{7BE4AE55-189C-2E4D-A56E-44B998D231E9}"/>
              </a:ext>
            </a:extLst>
          </p:cNvPr>
          <p:cNvSpPr>
            <a:spLocks noGrp="1"/>
          </p:cNvSpPr>
          <p:nvPr>
            <p:ph type="sldNum" sz="quarter" idx="12"/>
          </p:nvPr>
        </p:nvSpPr>
        <p:spPr/>
        <p:txBody>
          <a:bodyPr/>
          <a:lstStyle/>
          <a:p>
            <a:pPr>
              <a:defRPr/>
            </a:pPr>
            <a:fld id="{85BC5B7D-D6B0-4550-9BAF-D21F2647AC79}" type="slidenum">
              <a:rPr lang="en-US" altLang="en-US" smtClean="0"/>
              <a:pPr>
                <a:defRPr/>
              </a:pPr>
              <a:t>62</a:t>
            </a:fld>
            <a:endParaRPr lang="en-US" altLang="en-US" dirty="0"/>
          </a:p>
        </p:txBody>
      </p:sp>
    </p:spTree>
    <p:extLst>
      <p:ext uri="{BB962C8B-B14F-4D97-AF65-F5344CB8AC3E}">
        <p14:creationId xmlns:p14="http://schemas.microsoft.com/office/powerpoint/2010/main" val="36216339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 CLT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63</a:t>
            </a:fld>
            <a:endParaRPr lang="en-US" altLang="en-US" dirty="0"/>
          </a:p>
        </p:txBody>
      </p:sp>
    </p:spTree>
    <p:extLst>
      <p:ext uri="{BB962C8B-B14F-4D97-AF65-F5344CB8AC3E}">
        <p14:creationId xmlns:p14="http://schemas.microsoft.com/office/powerpoint/2010/main" val="41904921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301" y="2270127"/>
            <a:ext cx="6286500" cy="1438273"/>
          </a:xfrm>
        </p:spPr>
        <p:txBody>
          <a:bodyPr>
            <a:normAutofit/>
          </a:bodyPr>
          <a:lstStyle/>
          <a:p>
            <a:r>
              <a:rPr lang="en-US" dirty="0"/>
              <a:t>Central Limit Theorem</a:t>
            </a:r>
          </a:p>
        </p:txBody>
      </p:sp>
      <p:sp>
        <p:nvSpPr>
          <p:cNvPr id="3" name="Slide Number Placeholder 2"/>
          <p:cNvSpPr>
            <a:spLocks noGrp="1"/>
          </p:cNvSpPr>
          <p:nvPr>
            <p:ph type="sldNum" sz="quarter" idx="12"/>
          </p:nvPr>
        </p:nvSpPr>
        <p:spPr/>
        <p:txBody>
          <a:bodyPr/>
          <a:lstStyle/>
          <a:p>
            <a:pPr>
              <a:defRPr/>
            </a:pPr>
            <a:fld id="{85BC5B7D-D6B0-4550-9BAF-D21F2647AC79}" type="slidenum">
              <a:rPr lang="en-US" altLang="en-US" smtClean="0"/>
              <a:pPr>
                <a:defRPr/>
              </a:pPr>
              <a:t>64</a:t>
            </a:fld>
            <a:endParaRPr lang="en-US" altLang="en-US" dirty="0"/>
          </a:p>
        </p:txBody>
      </p:sp>
    </p:spTree>
    <p:extLst>
      <p:ext uri="{BB962C8B-B14F-4D97-AF65-F5344CB8AC3E}">
        <p14:creationId xmlns:p14="http://schemas.microsoft.com/office/powerpoint/2010/main" val="17578827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286606"/>
            <a:ext cx="8108389" cy="1450757"/>
          </a:xfrm>
        </p:spPr>
        <p:txBody>
          <a:bodyPr/>
          <a:lstStyle/>
          <a:p>
            <a:r>
              <a:rPr lang="en-US" dirty="0"/>
              <a:t>Distribution of Sample Average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buFont typeface="Arial" charset="0"/>
                  <a:buChar char="•"/>
                </a:pPr>
                <a:r>
                  <a:rPr lang="en-US" altLang="en-US" sz="2400" dirty="0"/>
                  <a:t>If Y</a:t>
                </a:r>
                <a:r>
                  <a:rPr lang="en-US" altLang="en-US" sz="2400" baseline="-25000" dirty="0"/>
                  <a:t>1,</a:t>
                </a:r>
                <a:r>
                  <a:rPr lang="en-US" altLang="en-US" sz="2400" dirty="0"/>
                  <a:t> Y</a:t>
                </a:r>
                <a:r>
                  <a:rPr lang="en-US" altLang="en-US" sz="2400" baseline="-25000" dirty="0"/>
                  <a:t>2</a:t>
                </a:r>
                <a:r>
                  <a:rPr lang="en-US" altLang="en-US" sz="2400" dirty="0"/>
                  <a:t>, …, Y</a:t>
                </a:r>
                <a:r>
                  <a:rPr lang="en-US" altLang="en-US" sz="2400" baseline="-25000" dirty="0"/>
                  <a:t>n</a:t>
                </a:r>
                <a:r>
                  <a:rPr lang="en-US" altLang="en-US" sz="2400" dirty="0"/>
                  <a:t> is the sample, then</a:t>
                </a:r>
              </a:p>
              <a:p>
                <a:pPr marL="0" indent="0">
                  <a:buNone/>
                </a:pPr>
                <a:endParaRPr lang="en-US" altLang="en-US" sz="2400" dirty="0"/>
              </a:p>
              <a:p>
                <a:pPr marL="0" indent="0" algn="ctr">
                  <a:buNone/>
                </a:pPr>
                <a14:m>
                  <m:oMathPara xmlns:m="http://schemas.openxmlformats.org/officeDocument/2006/math">
                    <m:oMathParaPr>
                      <m:jc m:val="centerGroup"/>
                    </m:oMathParaPr>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r>
                        <a:rPr lang="en-US" altLang="en-US" sz="2400" i="1">
                          <a:latin typeface="Cambria Math" charset="0"/>
                        </a:rPr>
                        <m:t>= </m:t>
                      </m:r>
                      <m:f>
                        <m:fPr>
                          <m:ctrlPr>
                            <a:rPr lang="en-US" altLang="en-US" sz="2400" i="1">
                              <a:latin typeface="Cambria Math" panose="02040503050406030204" pitchFamily="18" charset="0"/>
                            </a:rPr>
                          </m:ctrlPr>
                        </m:fPr>
                        <m:num>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b="0" i="1" dirty="0" smtClean="0">
                                  <a:latin typeface="Cambria Math" panose="02040503050406030204" pitchFamily="18" charset="0"/>
                                </a:rPr>
                                <m:t>1</m:t>
                              </m:r>
                            </m:sub>
                          </m:sSub>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b="0" i="1" dirty="0" smtClean="0">
                                  <a:latin typeface="Cambria Math" panose="02040503050406030204" pitchFamily="18" charset="0"/>
                                </a:rPr>
                                <m:t>2</m:t>
                              </m:r>
                            </m:sub>
                          </m:sSub>
                          <m:r>
                            <m:rPr>
                              <m:nor/>
                            </m:rPr>
                            <a:rPr lang="en-US" altLang="en-US" sz="2400" dirty="0"/>
                            <m:t>+ … +</m:t>
                          </m:r>
                          <m:sSub>
                            <m:sSubPr>
                              <m:ctrlPr>
                                <a:rPr lang="en-US" altLang="en-US" sz="2400" i="1" dirty="0" smtClean="0">
                                  <a:latin typeface="Cambria Math" panose="02040503050406030204" pitchFamily="18" charset="0"/>
                                </a:rPr>
                              </m:ctrlPr>
                            </m:sSubPr>
                            <m:e>
                              <m:r>
                                <a:rPr lang="en-US" altLang="en-US" sz="2400" b="0" i="1" dirty="0" smtClean="0">
                                  <a:latin typeface="Cambria Math" panose="02040503050406030204" pitchFamily="18" charset="0"/>
                                </a:rPr>
                                <m:t>𝑌</m:t>
                              </m:r>
                            </m:e>
                            <m:sub>
                              <m:r>
                                <a:rPr lang="en-US" altLang="en-US" sz="2400" b="0" i="1" dirty="0" smtClean="0">
                                  <a:latin typeface="Cambria Math" panose="02040503050406030204" pitchFamily="18" charset="0"/>
                                </a:rPr>
                                <m:t>𝑛</m:t>
                              </m:r>
                            </m:sub>
                          </m:sSub>
                          <m:r>
                            <m:rPr>
                              <m:nor/>
                            </m:rPr>
                            <a:rPr lang="en-US" altLang="en-US" sz="2400" dirty="0"/>
                            <m:t>)</m:t>
                          </m:r>
                        </m:num>
                        <m:den>
                          <m:r>
                            <a:rPr lang="en-US" altLang="en-US" sz="2400" i="1">
                              <a:latin typeface="Cambria Math" charset="0"/>
                            </a:rPr>
                            <m:t>𝑛</m:t>
                          </m:r>
                        </m:den>
                      </m:f>
                    </m:oMath>
                  </m:oMathPara>
                </a14:m>
                <a:endParaRPr lang="en-US" altLang="en-US" sz="2400" dirty="0"/>
              </a:p>
              <a:p>
                <a:pPr marL="0" indent="0" algn="ctr">
                  <a:buNone/>
                </a:pPr>
                <a:endParaRPr lang="en-US" altLang="en-US" sz="2400" dirty="0"/>
              </a:p>
              <a:p>
                <a:pPr>
                  <a:buFont typeface="Arial" charset="0"/>
                  <a:buChar char="•"/>
                </a:pPr>
                <a:r>
                  <a:rPr lang="en-US" altLang="en-US" sz="2400" dirty="0"/>
                  <a:t>The idea: </a:t>
                </a:r>
                <a14:m>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oMath>
                </a14:m>
                <a:r>
                  <a:rPr lang="en-US" altLang="en-US" sz="2400" dirty="0"/>
                  <a:t> “approx. equals” </a:t>
                </a:r>
                <a14:m>
                  <m:oMath xmlns:m="http://schemas.openxmlformats.org/officeDocument/2006/math">
                    <m:r>
                      <a:rPr lang="en-US" altLang="en-US" sz="2400" i="1">
                        <a:latin typeface="Cambria Math" charset="0"/>
                        <a:ea typeface="Cambria Math" charset="0"/>
                        <a:cs typeface="Cambria Math" charset="0"/>
                      </a:rPr>
                      <m:t>𝜇</m:t>
                    </m:r>
                  </m:oMath>
                </a14:m>
                <a:r>
                  <a:rPr lang="en-US" altLang="en-US" sz="2400" dirty="0"/>
                  <a:t>, the population mean</a:t>
                </a:r>
              </a:p>
              <a:p>
                <a:pPr>
                  <a:buFont typeface="Arial" charset="0"/>
                  <a:buChar char="•"/>
                </a:pPr>
                <a:r>
                  <a:rPr lang="en-US" altLang="en-US" sz="2400" dirty="0"/>
                  <a:t>What does “approx. equals” mean? </a:t>
                </a:r>
                <a:endParaRPr lang="en-US" altLang="en-US" sz="2400" b="0" i="1" dirty="0">
                  <a:latin typeface="Cambria Math" panose="02040503050406030204" pitchFamily="18" charset="0"/>
                </a:endParaRPr>
              </a:p>
              <a:p>
                <a:pPr lvl="1">
                  <a:buFont typeface="Arial" charset="0"/>
                  <a:buChar char="•"/>
                </a:pPr>
                <a14:m>
                  <m:oMath xmlns:m="http://schemas.openxmlformats.org/officeDocument/2006/math">
                    <m:r>
                      <a:rPr lang="en-US" altLang="en-US" sz="2200" b="0" i="1" smtClean="0">
                        <a:latin typeface="Cambria Math" panose="02040503050406030204" pitchFamily="18" charset="0"/>
                      </a:rPr>
                      <m:t>𝐸</m:t>
                    </m:r>
                    <m:d>
                      <m:dPr>
                        <m:ctrlPr>
                          <a:rPr lang="en-US" altLang="en-US" sz="2200" b="0" i="1" smtClean="0">
                            <a:latin typeface="Cambria Math" panose="02040503050406030204" pitchFamily="18" charset="0"/>
                          </a:rPr>
                        </m:ctrlPr>
                      </m:dPr>
                      <m:e>
                        <m:acc>
                          <m:accPr>
                            <m:chr m:val="̅"/>
                            <m:ctrlPr>
                              <a:rPr lang="en-US" altLang="en-US" sz="2200" b="0" i="1" smtClean="0">
                                <a:latin typeface="Cambria Math" panose="02040503050406030204" pitchFamily="18" charset="0"/>
                              </a:rPr>
                            </m:ctrlPr>
                          </m:accPr>
                          <m:e>
                            <m:r>
                              <a:rPr lang="en-US" altLang="en-US" sz="2200" i="1">
                                <a:latin typeface="Cambria Math" panose="02040503050406030204" pitchFamily="18" charset="0"/>
                              </a:rPr>
                              <m:t>𝑌</m:t>
                            </m:r>
                          </m:e>
                        </m:acc>
                      </m:e>
                    </m:d>
                    <m:r>
                      <a:rPr lang="en-US" altLang="en-US" sz="2200" b="0" i="1" smtClean="0">
                        <a:latin typeface="Cambria Math" panose="02040503050406030204" pitchFamily="18" charset="0"/>
                      </a:rPr>
                      <m:t>=</m:t>
                    </m:r>
                    <m:r>
                      <a:rPr lang="en-US" altLang="en-US" sz="2200" b="0" i="1" smtClean="0">
                        <a:latin typeface="Cambria Math" panose="02040503050406030204" pitchFamily="18" charset="0"/>
                        <a:ea typeface="Cambria Math" panose="02040503050406030204" pitchFamily="18" charset="0"/>
                      </a:rPr>
                      <m:t>𝜇</m:t>
                    </m:r>
                  </m:oMath>
                </a14:m>
                <a:r>
                  <a:rPr lang="en-US" altLang="en-US" sz="2200" dirty="0"/>
                  <a:t> because </a:t>
                </a:r>
                <a14:m>
                  <m:oMath xmlns:m="http://schemas.openxmlformats.org/officeDocument/2006/math">
                    <m:r>
                      <a:rPr lang="en-US" altLang="en-US" sz="2200" i="1">
                        <a:latin typeface="Cambria Math" panose="02040503050406030204" pitchFamily="18" charset="0"/>
                      </a:rPr>
                      <m:t>𝐸</m:t>
                    </m:r>
                    <m:d>
                      <m:dPr>
                        <m:ctrlPr>
                          <a:rPr lang="en-US" altLang="en-US" sz="2200" i="1">
                            <a:latin typeface="Cambria Math" panose="02040503050406030204" pitchFamily="18" charset="0"/>
                          </a:rPr>
                        </m:ctrlPr>
                      </m:dPr>
                      <m:e>
                        <m:sSub>
                          <m:sSubPr>
                            <m:ctrlPr>
                              <a:rPr lang="en-US" altLang="en-US" sz="2200" i="1" smtClean="0">
                                <a:latin typeface="Cambria Math" panose="02040503050406030204" pitchFamily="18" charset="0"/>
                              </a:rPr>
                            </m:ctrlPr>
                          </m:sSubPr>
                          <m:e>
                            <m:r>
                              <a:rPr lang="en-US" altLang="en-US" sz="2200" i="1">
                                <a:latin typeface="Cambria Math" panose="02040503050406030204" pitchFamily="18" charset="0"/>
                              </a:rPr>
                              <m:t>𝑌</m:t>
                            </m:r>
                          </m:e>
                          <m:sub>
                            <m:r>
                              <a:rPr lang="en-US" altLang="en-US" sz="2200" b="0" i="1" smtClean="0">
                                <a:latin typeface="Cambria Math" panose="02040503050406030204" pitchFamily="18" charset="0"/>
                              </a:rPr>
                              <m:t>𝑖</m:t>
                            </m:r>
                          </m:sub>
                        </m:sSub>
                      </m:e>
                    </m:d>
                    <m:r>
                      <a:rPr lang="en-US" altLang="en-US" sz="2200" i="1">
                        <a:latin typeface="Cambria Math" panose="02040503050406030204" pitchFamily="18" charset="0"/>
                      </a:rPr>
                      <m:t>=</m:t>
                    </m:r>
                    <m:r>
                      <a:rPr lang="en-US" altLang="en-US" sz="2200" i="1">
                        <a:latin typeface="Cambria Math" panose="02040503050406030204" pitchFamily="18" charset="0"/>
                        <a:ea typeface="Cambria Math" panose="02040503050406030204" pitchFamily="18" charset="0"/>
                      </a:rPr>
                      <m:t>𝜇</m:t>
                    </m:r>
                  </m:oMath>
                </a14:m>
                <a:r>
                  <a:rPr lang="en-US" altLang="en-US" sz="2200" dirty="0"/>
                  <a:t>*</a:t>
                </a:r>
              </a:p>
              <a:p>
                <a:pPr marL="201168" lvl="1" indent="0">
                  <a:buNone/>
                </a:pPr>
                <a:r>
                  <a:rPr lang="en-US" altLang="en-US" sz="2200" dirty="0"/>
                  <a:t>*See proof in appendix.</a:t>
                </a:r>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262" t="-21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65</a:t>
            </a:fld>
            <a:endParaRPr lang="en-US" altLang="en-US" dirty="0"/>
          </a:p>
        </p:txBody>
      </p:sp>
    </p:spTree>
    <p:extLst>
      <p:ext uri="{BB962C8B-B14F-4D97-AF65-F5344CB8AC3E}">
        <p14:creationId xmlns:p14="http://schemas.microsoft.com/office/powerpoint/2010/main" val="5517924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6"/>
            <a:ext cx="8246612" cy="1450757"/>
          </a:xfrm>
        </p:spPr>
        <p:txBody>
          <a:bodyPr/>
          <a:lstStyle/>
          <a:p>
            <a:r>
              <a:rPr lang="en-US" dirty="0"/>
              <a:t>Distribution of Sample Average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buFont typeface="Arial" charset="0"/>
                  <a:buChar char="•"/>
                </a:pPr>
                <a:r>
                  <a:rPr lang="en-US" altLang="en-US" sz="2400" dirty="0"/>
                  <a:t> We can say more about </a:t>
                </a:r>
                <a14:m>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oMath>
                </a14:m>
                <a:r>
                  <a:rPr lang="en-US" altLang="en-US" sz="2400" dirty="0"/>
                  <a:t> than that!</a:t>
                </a:r>
              </a:p>
              <a:p>
                <a:pPr>
                  <a:buFont typeface="Arial" charset="0"/>
                  <a:buChar char="•"/>
                </a:pPr>
                <a:r>
                  <a:rPr lang="en-US" altLang="en-US" sz="2400" dirty="0"/>
                  <a:t> It turns out that</a:t>
                </a:r>
              </a:p>
              <a:p>
                <a:pPr marL="749808" lvl="1" indent="-457200">
                  <a:buFont typeface="+mj-lt"/>
                  <a:buAutoNum type="arabicPeriod"/>
                </a:pPr>
                <a14:m>
                  <m:oMath xmlns:m="http://schemas.openxmlformats.org/officeDocument/2006/math">
                    <m:acc>
                      <m:accPr>
                        <m:chr m:val="̅"/>
                        <m:ctrlPr>
                          <a:rPr lang="en-US" altLang="en-US" i="1">
                            <a:latin typeface="Cambria Math" panose="02040503050406030204" pitchFamily="18" charset="0"/>
                          </a:rPr>
                        </m:ctrlPr>
                      </m:accPr>
                      <m:e>
                        <m:r>
                          <a:rPr lang="en-US" altLang="en-US" b="0" i="1" smtClean="0">
                            <a:latin typeface="Cambria Math" panose="02040503050406030204" pitchFamily="18" charset="0"/>
                          </a:rPr>
                          <m:t> </m:t>
                        </m:r>
                        <m:r>
                          <a:rPr lang="en-US" altLang="en-US" i="1">
                            <a:latin typeface="Cambria Math" charset="0"/>
                          </a:rPr>
                          <m:t>𝑌</m:t>
                        </m:r>
                      </m:e>
                    </m:acc>
                  </m:oMath>
                </a14:m>
                <a:r>
                  <a:rPr lang="en-US" altLang="en-US" dirty="0"/>
                  <a:t> “approx. equals” </a:t>
                </a:r>
                <a14:m>
                  <m:oMath xmlns:m="http://schemas.openxmlformats.org/officeDocument/2006/math">
                    <m:r>
                      <a:rPr lang="en-US" altLang="en-US" i="1">
                        <a:latin typeface="Cambria Math" charset="0"/>
                        <a:ea typeface="Cambria Math" charset="0"/>
                        <a:cs typeface="Cambria Math" charset="0"/>
                      </a:rPr>
                      <m:t>𝜇</m:t>
                    </m:r>
                  </m:oMath>
                </a14:m>
                <a:r>
                  <a:rPr lang="en-US" altLang="en-US" dirty="0"/>
                  <a:t> (</a:t>
                </a:r>
                <a14:m>
                  <m:oMath xmlns:m="http://schemas.openxmlformats.org/officeDocument/2006/math">
                    <m:acc>
                      <m:accPr>
                        <m:chr m:val="̅"/>
                        <m:ctrlPr>
                          <a:rPr lang="en-US" altLang="en-US" i="1">
                            <a:latin typeface="Cambria Math" panose="02040503050406030204" pitchFamily="18" charset="0"/>
                          </a:rPr>
                        </m:ctrlPr>
                      </m:accPr>
                      <m:e>
                        <m:r>
                          <a:rPr lang="en-US" altLang="en-US" i="1">
                            <a:latin typeface="Cambria Math" charset="0"/>
                          </a:rPr>
                          <m:t>𝑌</m:t>
                        </m:r>
                      </m:e>
                    </m:acc>
                    <m:r>
                      <a:rPr lang="en-US" altLang="en-US" i="1">
                        <a:latin typeface="Cambria Math" panose="02040503050406030204" pitchFamily="18" charset="0"/>
                      </a:rPr>
                      <m:t> </m:t>
                    </m:r>
                  </m:oMath>
                </a14:m>
                <a:r>
                  <a:rPr lang="en-US" altLang="en-US" dirty="0"/>
                  <a:t>is a good estimate for </a:t>
                </a:r>
                <a14:m>
                  <m:oMath xmlns:m="http://schemas.openxmlformats.org/officeDocument/2006/math">
                    <m:r>
                      <a:rPr lang="en-US" altLang="en-US" i="1">
                        <a:latin typeface="Cambria Math" charset="0"/>
                        <a:ea typeface="Cambria Math" charset="0"/>
                        <a:cs typeface="Cambria Math" charset="0"/>
                      </a:rPr>
                      <m:t>𝜇</m:t>
                    </m:r>
                  </m:oMath>
                </a14:m>
                <a:r>
                  <a:rPr lang="en-US" altLang="en-US" dirty="0"/>
                  <a:t>) </a:t>
                </a:r>
              </a:p>
              <a:p>
                <a:pPr marL="749808" lvl="1" indent="-457200">
                  <a:buFont typeface="+mj-lt"/>
                  <a:buAutoNum type="arabicPeriod"/>
                </a:pPr>
                <a:r>
                  <a:rPr lang="en-US" altLang="en-US" i="1" dirty="0"/>
                  <a:t> </a:t>
                </a:r>
                <a:r>
                  <a:rPr lang="en-US" altLang="en-US" dirty="0"/>
                  <a:t>Variance(</a:t>
                </a:r>
                <a14:m>
                  <m:oMath xmlns:m="http://schemas.openxmlformats.org/officeDocument/2006/math">
                    <m:acc>
                      <m:accPr>
                        <m:chr m:val="̅"/>
                        <m:ctrlPr>
                          <a:rPr lang="en-US" altLang="en-US" i="1">
                            <a:latin typeface="Cambria Math" panose="02040503050406030204" pitchFamily="18" charset="0"/>
                          </a:rPr>
                        </m:ctrlPr>
                      </m:accPr>
                      <m:e>
                        <m:r>
                          <a:rPr lang="en-US" altLang="en-US" i="1">
                            <a:latin typeface="Cambria Math" charset="0"/>
                          </a:rPr>
                          <m:t>𝑌</m:t>
                        </m:r>
                      </m:e>
                    </m:acc>
                    <m:r>
                      <a:rPr lang="en-US" altLang="en-US" i="1">
                        <a:latin typeface="Cambria Math" charset="0"/>
                      </a:rPr>
                      <m:t>)</m:t>
                    </m:r>
                    <m:r>
                      <a:rPr lang="en-US" altLang="en-US">
                        <a:latin typeface="Cambria Math" charset="0"/>
                      </a:rPr>
                      <m:t>=</m:t>
                    </m:r>
                    <m:f>
                      <m:fPr>
                        <m:ctrlPr>
                          <a:rPr lang="en-US" altLang="en-US" i="1">
                            <a:latin typeface="Cambria Math" panose="02040503050406030204" pitchFamily="18" charset="0"/>
                          </a:rPr>
                        </m:ctrlPr>
                      </m:fPr>
                      <m:num>
                        <m:sSup>
                          <m:sSupPr>
                            <m:ctrlPr>
                              <a:rPr lang="en-US" altLang="en-US" i="1">
                                <a:latin typeface="Cambria Math" panose="02040503050406030204" pitchFamily="18" charset="0"/>
                              </a:rPr>
                            </m:ctrlPr>
                          </m:sSupPr>
                          <m:e>
                            <m:r>
                              <a:rPr lang="en-US" altLang="en-US" i="1">
                                <a:latin typeface="Cambria Math" charset="0"/>
                                <a:ea typeface="Cambria Math" charset="0"/>
                                <a:cs typeface="Cambria Math" charset="0"/>
                              </a:rPr>
                              <m:t>𝜎</m:t>
                            </m:r>
                          </m:e>
                          <m:sup>
                            <m:r>
                              <a:rPr lang="en-US" altLang="en-US" i="1">
                                <a:latin typeface="Cambria Math" charset="0"/>
                              </a:rPr>
                              <m:t>2</m:t>
                            </m:r>
                          </m:sup>
                        </m:sSup>
                      </m:num>
                      <m:den>
                        <m:r>
                          <a:rPr lang="en-US" altLang="en-US" i="1">
                            <a:latin typeface="Cambria Math" charset="0"/>
                          </a:rPr>
                          <m:t>𝑛</m:t>
                        </m:r>
                      </m:den>
                    </m:f>
                  </m:oMath>
                </a14:m>
                <a:r>
                  <a:rPr lang="en-US" altLang="en-US" dirty="0"/>
                  <a:t>, where </a:t>
                </a:r>
                <a14:m>
                  <m:oMath xmlns:m="http://schemas.openxmlformats.org/officeDocument/2006/math">
                    <m:sSup>
                      <m:sSupPr>
                        <m:ctrlPr>
                          <a:rPr lang="en-US" altLang="en-US" i="1" smtClean="0">
                            <a:latin typeface="Cambria Math" panose="02040503050406030204" pitchFamily="18" charset="0"/>
                          </a:rPr>
                        </m:ctrlPr>
                      </m:sSupPr>
                      <m:e>
                        <m:r>
                          <a:rPr lang="en-US" altLang="en-US" i="1">
                            <a:latin typeface="Cambria Math" panose="02040503050406030204" pitchFamily="18" charset="0"/>
                            <a:ea typeface="Cambria Math" panose="02040503050406030204" pitchFamily="18" charset="0"/>
                          </a:rPr>
                          <m:t>𝜎</m:t>
                        </m:r>
                      </m:e>
                      <m:sup>
                        <m:r>
                          <a:rPr lang="en-US" altLang="en-US" b="0" i="1" smtClean="0">
                            <a:latin typeface="Cambria Math" panose="02040503050406030204" pitchFamily="18" charset="0"/>
                          </a:rPr>
                          <m:t>2</m:t>
                        </m:r>
                      </m:sup>
                    </m:sSup>
                  </m:oMath>
                </a14:m>
                <a:r>
                  <a:rPr lang="en-US" altLang="en-US" dirty="0"/>
                  <a:t> is the variance of the population</a:t>
                </a:r>
              </a:p>
              <a:p>
                <a:pPr marL="749808" lvl="1" indent="-457200">
                  <a:buFont typeface="+mj-lt"/>
                  <a:buAutoNum type="arabicPeriod"/>
                </a:pPr>
                <a14:m>
                  <m:oMath xmlns:m="http://schemas.openxmlformats.org/officeDocument/2006/math">
                    <m:acc>
                      <m:accPr>
                        <m:chr m:val="̅"/>
                        <m:ctrlPr>
                          <a:rPr lang="en-US" altLang="en-US" i="1" smtClean="0">
                            <a:solidFill>
                              <a:srgbClr val="FF0000"/>
                            </a:solidFill>
                            <a:latin typeface="Cambria Math" panose="02040503050406030204" pitchFamily="18" charset="0"/>
                          </a:rPr>
                        </m:ctrlPr>
                      </m:accPr>
                      <m:e>
                        <m:r>
                          <a:rPr lang="en-US" altLang="en-US" b="0" i="1" smtClean="0">
                            <a:solidFill>
                              <a:srgbClr val="FF0000"/>
                            </a:solidFill>
                            <a:latin typeface="Cambria Math" panose="02040503050406030204" pitchFamily="18" charset="0"/>
                          </a:rPr>
                          <m:t> </m:t>
                        </m:r>
                        <m:r>
                          <a:rPr lang="en-US" altLang="en-US" i="1">
                            <a:solidFill>
                              <a:srgbClr val="FF0000"/>
                            </a:solidFill>
                            <a:latin typeface="Cambria Math" charset="0"/>
                          </a:rPr>
                          <m:t>𝑌</m:t>
                        </m:r>
                      </m:e>
                    </m:acc>
                    <m:r>
                      <a:rPr lang="en-US" altLang="en-US" i="1">
                        <a:solidFill>
                          <a:srgbClr val="FF0000"/>
                        </a:solidFill>
                        <a:latin typeface="Cambria Math" panose="02040503050406030204" pitchFamily="18" charset="0"/>
                      </a:rPr>
                      <m:t> </m:t>
                    </m:r>
                  </m:oMath>
                </a14:m>
                <a:r>
                  <a:rPr lang="en-US" altLang="en-US" dirty="0">
                    <a:solidFill>
                      <a:srgbClr val="FF0000"/>
                    </a:solidFill>
                  </a:rPr>
                  <a:t>distribution is approximately normal if </a:t>
                </a:r>
                <a:r>
                  <a:rPr lang="en-US" altLang="en-US" i="1" dirty="0">
                    <a:solidFill>
                      <a:srgbClr val="FF0000"/>
                    </a:solidFill>
                  </a:rPr>
                  <a:t>n</a:t>
                </a:r>
                <a:r>
                  <a:rPr lang="en-US" altLang="en-US" dirty="0">
                    <a:solidFill>
                      <a:srgbClr val="FF0000"/>
                    </a:solidFill>
                  </a:rPr>
                  <a:t> is larger than 30</a:t>
                </a:r>
                <a:endParaRPr lang="en-US" altLang="en-US" i="1" dirty="0">
                  <a:solidFill>
                    <a:srgbClr val="FF0000"/>
                  </a:solidFill>
                </a:endParaRPr>
              </a:p>
              <a:p>
                <a:pPr>
                  <a:buFont typeface="Arial" charset="0"/>
                  <a:buChar char="•"/>
                </a:pPr>
                <a:r>
                  <a:rPr lang="en-US" altLang="en-US" sz="2400" dirty="0"/>
                  <a:t> This last fact is due to the </a:t>
                </a:r>
                <a:r>
                  <a:rPr lang="en-US" sz="2400" b="1" u="sng" cap="small" dirty="0"/>
                  <a:t>Central Limit Theorem (CLT)</a:t>
                </a:r>
                <a:endParaRPr lang="en-US" altLang="en-US" sz="2400" dirty="0"/>
              </a:p>
              <a:p>
                <a:pPr marL="0" indent="0" algn="ctr">
                  <a:buNone/>
                </a:pPr>
                <a:endParaRPr lang="en-US" altLang="en-US" sz="2400" dirty="0"/>
              </a:p>
              <a:p>
                <a:pPr marL="0" indent="0" algn="ctr">
                  <a:buNone/>
                </a:pPr>
                <a:endParaRPr lang="en-US" alt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262" t="-21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66</a:t>
            </a:fld>
            <a:endParaRPr lang="en-US" altLang="en-US" dirty="0"/>
          </a:p>
        </p:txBody>
      </p:sp>
    </p:spTree>
    <p:extLst>
      <p:ext uri="{BB962C8B-B14F-4D97-AF65-F5344CB8AC3E}">
        <p14:creationId xmlns:p14="http://schemas.microsoft.com/office/powerpoint/2010/main" val="358013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997831" y="1905000"/>
                <a:ext cx="1100814" cy="620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sub>
                      </m:sSub>
                      <m:r>
                        <a:rPr lang="en-US" altLang="en-US" b="1" i="1">
                          <a:solidFill>
                            <a:srgbClr val="7030A0"/>
                          </a:solidFill>
                          <a:latin typeface="Cambria Math"/>
                        </a:rPr>
                        <m:t>=</m:t>
                      </m:r>
                      <m:f>
                        <m:fPr>
                          <m:ctrlPr>
                            <a:rPr lang="en-US" altLang="en-US" b="1" i="1">
                              <a:solidFill>
                                <a:srgbClr val="7030A0"/>
                              </a:solidFill>
                              <a:latin typeface="Cambria Math" panose="02040503050406030204" pitchFamily="18" charset="0"/>
                            </a:rPr>
                          </m:ctrlPr>
                        </m:fPr>
                        <m:num>
                          <m:sSub>
                            <m:sSubPr>
                              <m:ctrlPr>
                                <a:rPr lang="en-US" altLang="en-US" b="1" i="1">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a:solidFill>
                                    <a:srgbClr val="7030A0"/>
                                  </a:solidFill>
                                  <a:latin typeface="Cambria Math"/>
                                </a:rPr>
                                <m:t>𝒙</m:t>
                              </m:r>
                            </m:sub>
                          </m:sSub>
                        </m:num>
                        <m:den>
                          <m:rad>
                            <m:radPr>
                              <m:degHide m:val="on"/>
                              <m:ctrlPr>
                                <a:rPr lang="en-US" altLang="en-US" b="1" i="1">
                                  <a:solidFill>
                                    <a:srgbClr val="7030A0"/>
                                  </a:solidFill>
                                  <a:latin typeface="Cambria Math" panose="02040503050406030204" pitchFamily="18" charset="0"/>
                                </a:rPr>
                              </m:ctrlPr>
                            </m:radPr>
                            <m:deg/>
                            <m:e>
                              <m:r>
                                <a:rPr lang="en-US" altLang="en-US" b="1" i="1" smtClean="0">
                                  <a:solidFill>
                                    <a:srgbClr val="7030A0"/>
                                  </a:solidFill>
                                  <a:latin typeface="Cambria Math"/>
                                </a:rPr>
                                <m:t>𝟒</m:t>
                              </m:r>
                            </m:e>
                          </m:rad>
                        </m:den>
                      </m:f>
                    </m:oMath>
                  </m:oMathPara>
                </a14:m>
                <a:endParaRPr lang="en-US" dirty="0">
                  <a:solidFill>
                    <a:srgbClr val="7030A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5997831" y="1905000"/>
                <a:ext cx="1100814" cy="620747"/>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882190" y="3124200"/>
                <a:ext cx="1100814" cy="620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sub>
                      </m:sSub>
                      <m:r>
                        <a:rPr lang="en-US" altLang="en-US" b="1" i="1">
                          <a:solidFill>
                            <a:srgbClr val="7030A0"/>
                          </a:solidFill>
                          <a:latin typeface="Cambria Math"/>
                        </a:rPr>
                        <m:t>=</m:t>
                      </m:r>
                      <m:f>
                        <m:fPr>
                          <m:ctrlPr>
                            <a:rPr lang="en-US" altLang="en-US" b="1" i="1">
                              <a:solidFill>
                                <a:srgbClr val="7030A0"/>
                              </a:solidFill>
                              <a:latin typeface="Cambria Math" panose="02040503050406030204" pitchFamily="18" charset="0"/>
                            </a:rPr>
                          </m:ctrlPr>
                        </m:fPr>
                        <m:num>
                          <m:sSub>
                            <m:sSubPr>
                              <m:ctrlPr>
                                <a:rPr lang="en-US" altLang="en-US" b="1" i="1">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a:solidFill>
                                    <a:srgbClr val="7030A0"/>
                                  </a:solidFill>
                                  <a:latin typeface="Cambria Math"/>
                                </a:rPr>
                                <m:t>𝒙</m:t>
                              </m:r>
                            </m:sub>
                          </m:sSub>
                        </m:num>
                        <m:den>
                          <m:rad>
                            <m:radPr>
                              <m:degHide m:val="on"/>
                              <m:ctrlPr>
                                <a:rPr lang="en-US" altLang="en-US" b="1" i="1">
                                  <a:solidFill>
                                    <a:srgbClr val="7030A0"/>
                                  </a:solidFill>
                                  <a:latin typeface="Cambria Math" panose="02040503050406030204" pitchFamily="18" charset="0"/>
                                </a:rPr>
                              </m:ctrlPr>
                            </m:radPr>
                            <m:deg/>
                            <m:e>
                              <m:r>
                                <a:rPr lang="en-US" altLang="en-US" b="1" i="1" smtClean="0">
                                  <a:solidFill>
                                    <a:srgbClr val="7030A0"/>
                                  </a:solidFill>
                                  <a:latin typeface="Cambria Math"/>
                                </a:rPr>
                                <m:t>𝟕</m:t>
                              </m:r>
                            </m:e>
                          </m:rad>
                        </m:den>
                      </m:f>
                    </m:oMath>
                  </m:oMathPara>
                </a14:m>
                <a:endParaRPr lang="en-US" dirty="0">
                  <a:solidFill>
                    <a:srgbClr val="7030A0"/>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5882190" y="3124200"/>
                <a:ext cx="1100814" cy="62074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791200" y="4419600"/>
                <a:ext cx="1238672" cy="620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sub>
                      </m:sSub>
                      <m:r>
                        <a:rPr lang="en-US" altLang="en-US" b="1" i="1">
                          <a:solidFill>
                            <a:srgbClr val="7030A0"/>
                          </a:solidFill>
                          <a:latin typeface="Cambria Math"/>
                        </a:rPr>
                        <m:t>=</m:t>
                      </m:r>
                      <m:f>
                        <m:fPr>
                          <m:ctrlPr>
                            <a:rPr lang="en-US" altLang="en-US" b="1" i="1">
                              <a:solidFill>
                                <a:srgbClr val="7030A0"/>
                              </a:solidFill>
                              <a:latin typeface="Cambria Math" panose="02040503050406030204" pitchFamily="18" charset="0"/>
                            </a:rPr>
                          </m:ctrlPr>
                        </m:fPr>
                        <m:num>
                          <m:sSub>
                            <m:sSubPr>
                              <m:ctrlPr>
                                <a:rPr lang="en-US" altLang="en-US" b="1" i="1">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a:solidFill>
                                    <a:srgbClr val="7030A0"/>
                                  </a:solidFill>
                                  <a:latin typeface="Cambria Math"/>
                                </a:rPr>
                                <m:t>𝒙</m:t>
                              </m:r>
                            </m:sub>
                          </m:sSub>
                        </m:num>
                        <m:den>
                          <m:rad>
                            <m:radPr>
                              <m:degHide m:val="on"/>
                              <m:ctrlPr>
                                <a:rPr lang="en-US" altLang="en-US" b="1" i="1">
                                  <a:solidFill>
                                    <a:srgbClr val="7030A0"/>
                                  </a:solidFill>
                                  <a:latin typeface="Cambria Math" panose="02040503050406030204" pitchFamily="18" charset="0"/>
                                </a:rPr>
                              </m:ctrlPr>
                            </m:radPr>
                            <m:deg/>
                            <m:e>
                              <m:r>
                                <a:rPr lang="en-US" altLang="en-US" b="1" i="1" smtClean="0">
                                  <a:solidFill>
                                    <a:srgbClr val="7030A0"/>
                                  </a:solidFill>
                                  <a:latin typeface="Cambria Math"/>
                                </a:rPr>
                                <m:t>𝟏𝟎</m:t>
                              </m:r>
                            </m:e>
                          </m:rad>
                        </m:den>
                      </m:f>
                    </m:oMath>
                  </m:oMathPara>
                </a14:m>
                <a:endParaRPr lang="en-US" dirty="0">
                  <a:solidFill>
                    <a:srgbClr val="7030A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5791200" y="4419600"/>
                <a:ext cx="1238672" cy="62074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293232" y="946666"/>
                <a:ext cx="5100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smtClean="0">
                              <a:solidFill>
                                <a:srgbClr val="7030A0"/>
                              </a:solidFill>
                              <a:latin typeface="Cambria Math"/>
                            </a:rPr>
                            <m:t>𝒙</m:t>
                          </m:r>
                        </m:sub>
                      </m:sSub>
                    </m:oMath>
                  </m:oMathPara>
                </a14:m>
                <a:endParaRPr lang="en-US" dirty="0">
                  <a:solidFill>
                    <a:srgbClr val="7030A0"/>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6293232" y="946666"/>
                <a:ext cx="510011"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971800" y="838200"/>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1" i="1" smtClean="0">
                          <a:solidFill>
                            <a:srgbClr val="7030A0"/>
                          </a:solidFill>
                          <a:latin typeface="Cambria Math"/>
                        </a:rPr>
                        <m:t>𝒙</m:t>
                      </m:r>
                    </m:oMath>
                  </m:oMathPara>
                </a14:m>
                <a:endParaRPr lang="en-US" dirty="0">
                  <a:solidFill>
                    <a:srgbClr val="7030A0"/>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2971800" y="838200"/>
                <a:ext cx="389850"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971800" y="2243948"/>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971800" y="2243948"/>
                <a:ext cx="389850"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986425" y="3702895"/>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2986425" y="3702895"/>
                <a:ext cx="389850" cy="369332"/>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176925" y="5105400"/>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176925" y="5105400"/>
                <a:ext cx="389850" cy="369332"/>
              </a:xfrm>
              <a:prstGeom prst="rect">
                <a:avLst/>
              </a:prstGeom>
              <a:blipFill rotWithShape="1">
                <a:blip r:embed="rId10"/>
                <a:stretch>
                  <a:fillRect/>
                </a:stretch>
              </a:blipFill>
            </p:spPr>
            <p:txBody>
              <a:bodyPr/>
              <a:lstStyle/>
              <a:p>
                <a:r>
                  <a:rPr lang="en-US">
                    <a:noFill/>
                  </a:rPr>
                  <a:t> </a:t>
                </a:r>
              </a:p>
            </p:txBody>
          </p:sp>
        </mc:Fallback>
      </mc:AlternateContent>
      <p:grpSp>
        <p:nvGrpSpPr>
          <p:cNvPr id="9" name="Group 8"/>
          <p:cNvGrpSpPr/>
          <p:nvPr/>
        </p:nvGrpSpPr>
        <p:grpSpPr>
          <a:xfrm>
            <a:off x="2133600" y="938272"/>
            <a:ext cx="5029200" cy="5499259"/>
            <a:chOff x="2133600" y="938272"/>
            <a:chExt cx="5029200" cy="5499259"/>
          </a:xfrm>
        </p:grpSpPr>
        <p:pic>
          <p:nvPicPr>
            <p:cNvPr id="14338" name="Picture 2" descr="simulation of CL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3600" y="938272"/>
              <a:ext cx="502920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p:nvCxnSpPr>
          <p:spPr bwMode="auto">
            <a:xfrm>
              <a:off x="4648200" y="990600"/>
              <a:ext cx="0" cy="4953000"/>
            </a:xfrm>
            <a:prstGeom prst="line">
              <a:avLst/>
            </a:prstGeom>
            <a:solidFill>
              <a:schemeClr val="accent1"/>
            </a:solidFill>
            <a:ln w="57150" cap="flat" cmpd="sng" algn="ctr">
              <a:solidFill>
                <a:srgbClr val="00B0F0"/>
              </a:solidFill>
              <a:prstDash val="solid"/>
              <a:round/>
              <a:headEnd type="none" w="med" len="med"/>
              <a:tailEnd type="none" w="med" len="med"/>
            </a:ln>
            <a:effectLst/>
          </p:spPr>
        </p:cxnSp>
        <p:sp>
          <p:nvSpPr>
            <p:cNvPr id="8" name="TextBox 7"/>
            <p:cNvSpPr txBox="1"/>
            <p:nvPr/>
          </p:nvSpPr>
          <p:spPr>
            <a:xfrm>
              <a:off x="4343400" y="5791200"/>
              <a:ext cx="381000" cy="646331"/>
            </a:xfrm>
            <a:prstGeom prst="rect">
              <a:avLst/>
            </a:prstGeom>
            <a:noFill/>
          </p:spPr>
          <p:txBody>
            <a:bodyPr wrap="square" rtlCol="0">
              <a:spAutoFit/>
            </a:bodyPr>
            <a:lstStyle/>
            <a:p>
              <a:r>
                <a:rPr lang="en-US" sz="3600" b="1" i="1" dirty="0">
                  <a:solidFill>
                    <a:srgbClr val="00B0F0"/>
                  </a:solidFill>
                </a:rPr>
                <a:t>µ</a:t>
              </a:r>
              <a:endParaRPr lang="en-US" b="1" i="1" dirty="0">
                <a:solidFill>
                  <a:srgbClr val="00B0F0"/>
                </a:solidFill>
              </a:endParaRPr>
            </a:p>
          </p:txBody>
        </p:sp>
      </p:grpSp>
      <p:sp>
        <p:nvSpPr>
          <p:cNvPr id="3" name="TextBox 2"/>
          <p:cNvSpPr txBox="1"/>
          <p:nvPr/>
        </p:nvSpPr>
        <p:spPr>
          <a:xfrm>
            <a:off x="242371" y="272013"/>
            <a:ext cx="8736376" cy="646331"/>
          </a:xfrm>
          <a:prstGeom prst="rect">
            <a:avLst/>
          </a:prstGeom>
          <a:noFill/>
        </p:spPr>
        <p:txBody>
          <a:bodyPr wrap="square" rtlCol="0">
            <a:spAutoFit/>
          </a:bodyPr>
          <a:lstStyle/>
          <a:p>
            <a:r>
              <a:rPr lang="en-US" dirty="0"/>
              <a:t>The more data you pick for each sample, the more normal (and tighter) the distribution of the sample mean is.</a:t>
            </a:r>
          </a:p>
        </p:txBody>
      </p:sp>
      <p:sp>
        <p:nvSpPr>
          <p:cNvPr id="15" name="TextBox 14"/>
          <p:cNvSpPr txBox="1"/>
          <p:nvPr/>
        </p:nvSpPr>
        <p:spPr>
          <a:xfrm>
            <a:off x="6921876" y="858954"/>
            <a:ext cx="2222124" cy="1754326"/>
          </a:xfrm>
          <a:prstGeom prst="rect">
            <a:avLst/>
          </a:prstGeom>
          <a:noFill/>
        </p:spPr>
        <p:txBody>
          <a:bodyPr wrap="square" rtlCol="0">
            <a:spAutoFit/>
          </a:bodyPr>
          <a:lstStyle/>
          <a:p>
            <a:r>
              <a:rPr lang="en-US" dirty="0"/>
              <a:t>Note that the distribution of the original data is the distribution of a sample mean of size 1.</a:t>
            </a:r>
          </a:p>
        </p:txBody>
      </p:sp>
    </p:spTree>
    <p:extLst>
      <p:ext uri="{BB962C8B-B14F-4D97-AF65-F5344CB8AC3E}">
        <p14:creationId xmlns:p14="http://schemas.microsoft.com/office/powerpoint/2010/main" val="39174131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1089025"/>
            <a:ext cx="1524000"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2" descr="http://johannesgijsbers.files.wordpress.com/2013/09/nmeth-2613-f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39" y="1089234"/>
            <a:ext cx="7010400"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Rot="1" noChangeAspect="1" noMove="1" noResize="1" noEditPoints="1" noAdjustHandles="1" noChangeArrowheads="1" noChangeShapeType="1" noTextEdit="1"/>
          </p:cNvSpPr>
          <p:nvPr/>
        </p:nvSpPr>
        <p:spPr>
          <a:xfrm>
            <a:off x="7901533" y="2819400"/>
            <a:ext cx="885627" cy="524311"/>
          </a:xfrm>
          <a:prstGeom prst="rect">
            <a:avLst/>
          </a:prstGeom>
          <a:blipFill rotWithShape="0">
            <a:blip r:embed="rId4"/>
            <a:stretch>
              <a:fillRect/>
            </a:stretch>
          </a:blipFill>
        </p:spPr>
        <p:txBody>
          <a:bodyPr/>
          <a:lstStyle/>
          <a:p>
            <a:pPr>
              <a:defRPr/>
            </a:pPr>
            <a:r>
              <a:rPr lang="en-US" dirty="0">
                <a:noFill/>
                <a:ea typeface="MS PGothic" panose="020B0600070205080204" pitchFamily="34" charset="-128"/>
              </a:rPr>
              <a:t> </a:t>
            </a:r>
          </a:p>
        </p:txBody>
      </p:sp>
      <p:sp>
        <p:nvSpPr>
          <p:cNvPr id="12" name="TextBox 11"/>
          <p:cNvSpPr txBox="1">
            <a:spLocks noRot="1" noChangeAspect="1" noMove="1" noResize="1" noEditPoints="1" noAdjustHandles="1" noChangeArrowheads="1" noChangeShapeType="1" noTextEdit="1"/>
          </p:cNvSpPr>
          <p:nvPr/>
        </p:nvSpPr>
        <p:spPr>
          <a:xfrm>
            <a:off x="7854106" y="3810000"/>
            <a:ext cx="885627" cy="524311"/>
          </a:xfrm>
          <a:prstGeom prst="rect">
            <a:avLst/>
          </a:prstGeom>
          <a:blipFill rotWithShape="0">
            <a:blip r:embed="rId5"/>
            <a:stretch>
              <a:fillRect/>
            </a:stretch>
          </a:blipFill>
        </p:spPr>
        <p:txBody>
          <a:bodyPr/>
          <a:lstStyle/>
          <a:p>
            <a:pPr>
              <a:defRPr/>
            </a:pPr>
            <a:r>
              <a:rPr lang="en-US" dirty="0">
                <a:noFill/>
                <a:ea typeface="MS PGothic" panose="020B0600070205080204" pitchFamily="34" charset="-128"/>
              </a:rPr>
              <a:t> </a:t>
            </a:r>
          </a:p>
        </p:txBody>
      </p:sp>
      <p:sp>
        <p:nvSpPr>
          <p:cNvPr id="13" name="TextBox 12"/>
          <p:cNvSpPr txBox="1">
            <a:spLocks noRot="1" noChangeAspect="1" noMove="1" noResize="1" noEditPoints="1" noAdjustHandles="1" noChangeArrowheads="1" noChangeShapeType="1" noTextEdit="1"/>
          </p:cNvSpPr>
          <p:nvPr/>
        </p:nvSpPr>
        <p:spPr>
          <a:xfrm>
            <a:off x="7901533" y="4648200"/>
            <a:ext cx="1013867" cy="524311"/>
          </a:xfrm>
          <a:prstGeom prst="rect">
            <a:avLst/>
          </a:prstGeom>
          <a:blipFill rotWithShape="0">
            <a:blip r:embed="rId6"/>
            <a:stretch>
              <a:fillRect/>
            </a:stretch>
          </a:blipFill>
        </p:spPr>
        <p:txBody>
          <a:bodyPr/>
          <a:lstStyle/>
          <a:p>
            <a:pPr>
              <a:defRPr/>
            </a:pPr>
            <a:r>
              <a:rPr lang="en-US" dirty="0">
                <a:noFill/>
                <a:ea typeface="MS PGothic" panose="020B0600070205080204" pitchFamily="34" charset="-128"/>
              </a:rPr>
              <a:t> </a:t>
            </a:r>
          </a:p>
        </p:txBody>
      </p:sp>
      <p:sp>
        <p:nvSpPr>
          <p:cNvPr id="14" name="TextBox 13"/>
          <p:cNvSpPr txBox="1">
            <a:spLocks noRot="1" noChangeAspect="1" noMove="1" noResize="1" noEditPoints="1" noAdjustHandles="1" noChangeArrowheads="1" noChangeShapeType="1" noTextEdit="1"/>
          </p:cNvSpPr>
          <p:nvPr/>
        </p:nvSpPr>
        <p:spPr>
          <a:xfrm>
            <a:off x="7854106" y="5524155"/>
            <a:ext cx="1013867" cy="524311"/>
          </a:xfrm>
          <a:prstGeom prst="rect">
            <a:avLst/>
          </a:prstGeom>
          <a:blipFill rotWithShape="0">
            <a:blip r:embed="rId7"/>
            <a:stretch>
              <a:fillRect/>
            </a:stretch>
          </a:blipFill>
        </p:spPr>
        <p:txBody>
          <a:bodyPr/>
          <a:lstStyle/>
          <a:p>
            <a:pPr>
              <a:defRPr/>
            </a:pPr>
            <a:r>
              <a:rPr lang="en-US" dirty="0">
                <a:noFill/>
                <a:ea typeface="MS PGothic" panose="020B0600070205080204" pitchFamily="34" charset="-128"/>
              </a:rPr>
              <a:t> </a:t>
            </a:r>
          </a:p>
        </p:txBody>
      </p:sp>
      <p:sp>
        <p:nvSpPr>
          <p:cNvPr id="15" name="Rectangle 14"/>
          <p:cNvSpPr>
            <a:spLocks noRot="1" noChangeAspect="1" noMove="1" noResize="1" noEditPoints="1" noAdjustHandles="1" noChangeArrowheads="1" noChangeShapeType="1" noTextEdit="1"/>
          </p:cNvSpPr>
          <p:nvPr/>
        </p:nvSpPr>
        <p:spPr>
          <a:xfrm>
            <a:off x="8153400" y="1670480"/>
            <a:ext cx="397096" cy="369332"/>
          </a:xfrm>
          <a:prstGeom prst="rect">
            <a:avLst/>
          </a:prstGeom>
          <a:blipFill rotWithShape="0">
            <a:blip r:embed="rId8"/>
            <a:stretch>
              <a:fillRect/>
            </a:stretch>
          </a:blipFill>
        </p:spPr>
        <p:txBody>
          <a:bodyPr/>
          <a:lstStyle/>
          <a:p>
            <a:pPr>
              <a:defRPr/>
            </a:pPr>
            <a:r>
              <a:rPr lang="en-US" dirty="0">
                <a:noFill/>
                <a:ea typeface="MS PGothic" panose="020B0600070205080204" pitchFamily="34" charset="-128"/>
              </a:rPr>
              <a:t> </a:t>
            </a:r>
          </a:p>
        </p:txBody>
      </p:sp>
      <p:sp>
        <p:nvSpPr>
          <p:cNvPr id="16" name="Rectangle 15"/>
          <p:cNvSpPr>
            <a:spLocks noRot="1" noChangeAspect="1" noMove="1" noResize="1" noEditPoints="1" noAdjustHandles="1" noChangeArrowheads="1" noChangeShapeType="1" noTextEdit="1"/>
          </p:cNvSpPr>
          <p:nvPr/>
        </p:nvSpPr>
        <p:spPr>
          <a:xfrm>
            <a:off x="5617339" y="2590800"/>
            <a:ext cx="387221" cy="369332"/>
          </a:xfrm>
          <a:prstGeom prst="rect">
            <a:avLst/>
          </a:prstGeom>
          <a:blipFill rotWithShape="0">
            <a:blip r:embed="rId9"/>
            <a:stretch>
              <a:fillRect r="-21875"/>
            </a:stretch>
          </a:blipFill>
        </p:spPr>
        <p:txBody>
          <a:bodyPr/>
          <a:lstStyle/>
          <a:p>
            <a:pPr>
              <a:defRPr/>
            </a:pPr>
            <a:r>
              <a:rPr lang="en-US" dirty="0">
                <a:noFill/>
                <a:ea typeface="MS PGothic" panose="020B0600070205080204" pitchFamily="34" charset="-128"/>
              </a:rPr>
              <a:t> </a:t>
            </a:r>
          </a:p>
        </p:txBody>
      </p:sp>
      <p:sp>
        <p:nvSpPr>
          <p:cNvPr id="17" name="Rectangle 16"/>
          <p:cNvSpPr>
            <a:spLocks noRot="1" noChangeAspect="1" noMove="1" noResize="1" noEditPoints="1" noAdjustHandles="1" noChangeArrowheads="1" noChangeShapeType="1" noTextEdit="1"/>
          </p:cNvSpPr>
          <p:nvPr/>
        </p:nvSpPr>
        <p:spPr>
          <a:xfrm>
            <a:off x="5037909" y="1025436"/>
            <a:ext cx="387221" cy="369332"/>
          </a:xfrm>
          <a:prstGeom prst="rect">
            <a:avLst/>
          </a:prstGeom>
          <a:blipFill rotWithShape="0">
            <a:blip r:embed="rId10"/>
            <a:stretch>
              <a:fillRect/>
            </a:stretch>
          </a:blipFill>
        </p:spPr>
        <p:txBody>
          <a:bodyPr/>
          <a:lstStyle/>
          <a:p>
            <a:pPr>
              <a:defRPr/>
            </a:pPr>
            <a:r>
              <a:rPr lang="en-US" dirty="0">
                <a:noFill/>
                <a:ea typeface="MS PGothic" panose="020B0600070205080204" pitchFamily="34" charset="-128"/>
              </a:rPr>
              <a:t> </a:t>
            </a:r>
          </a:p>
        </p:txBody>
      </p:sp>
      <p:sp>
        <p:nvSpPr>
          <p:cNvPr id="15371" name="Rectangle 3">
            <a:hlinkClick r:id="rId11"/>
          </p:cNvPr>
          <p:cNvSpPr>
            <a:spLocks noChangeArrowheads="1"/>
          </p:cNvSpPr>
          <p:nvPr/>
        </p:nvSpPr>
        <p:spPr bwMode="auto">
          <a:xfrm>
            <a:off x="1989138" y="6345238"/>
            <a:ext cx="6096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742950" indent="-285750">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a:spcBef>
                <a:spcPct val="0"/>
              </a:spcBef>
              <a:buClrTx/>
              <a:buSzTx/>
              <a:buFontTx/>
              <a:buNone/>
            </a:pPr>
            <a:r>
              <a:rPr lang="en-US" altLang="en-US" sz="1800" dirty="0"/>
              <a:t>http://onlinestatbook.com/stat_sim/sampling_dist/</a:t>
            </a:r>
          </a:p>
        </p:txBody>
      </p:sp>
      <p:sp>
        <p:nvSpPr>
          <p:cNvPr id="18" name="TextBox 17"/>
          <p:cNvSpPr txBox="1"/>
          <p:nvPr/>
        </p:nvSpPr>
        <p:spPr>
          <a:xfrm>
            <a:off x="131597" y="126973"/>
            <a:ext cx="8736376" cy="1077218"/>
          </a:xfrm>
          <a:prstGeom prst="rect">
            <a:avLst/>
          </a:prstGeom>
          <a:noFill/>
        </p:spPr>
        <p:txBody>
          <a:bodyPr wrap="square" rtlCol="0">
            <a:spAutoFit/>
          </a:bodyPr>
          <a:lstStyle/>
          <a:p>
            <a:r>
              <a:rPr lang="en-US" sz="1600" dirty="0"/>
              <a:t>The more data you pick for each sample, the more normal (and tighter) the distribution of the sample mean is. </a:t>
            </a:r>
          </a:p>
          <a:p>
            <a:r>
              <a:rPr lang="en-US" sz="1600" dirty="0"/>
              <a:t>If original data is approx. normal, then the distribution of the sample mean will be approx. normal, regardless of sample size.</a:t>
            </a:r>
          </a:p>
        </p:txBody>
      </p:sp>
    </p:spTree>
    <p:extLst>
      <p:ext uri="{BB962C8B-B14F-4D97-AF65-F5344CB8AC3E}">
        <p14:creationId xmlns:p14="http://schemas.microsoft.com/office/powerpoint/2010/main" val="2015660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flg.uk.com/captcha/dice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392" y="583141"/>
            <a:ext cx="2133616" cy="21915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1908467"/>
            <a:ext cx="2111048" cy="2171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descr="http://www.iflg.uk.com/captcha/dice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7267" y="612508"/>
            <a:ext cx="2105025" cy="216217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workforcewellness.co.uk/captcha/dice4.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7691" y="648933"/>
            <a:ext cx="2003018"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www.iflg.uk.com/captcha/dice5.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392" y="656295"/>
            <a:ext cx="2105025" cy="215265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38.media.tumblr.com/35cfc567ab5232c0e56205e9c6daefc9/tumblr_ntbq7yG9Tf1tlfm47o1_250.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0983" y="622034"/>
            <a:ext cx="2105025" cy="21526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21304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p:sp>
        <p:nvSpPr>
          <p:cNvPr id="11" name="TextBox 10"/>
          <p:cNvSpPr txBox="1"/>
          <p:nvPr/>
        </p:nvSpPr>
        <p:spPr>
          <a:xfrm>
            <a:off x="1295400" y="995067"/>
            <a:ext cx="12192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(x)</a:t>
            </a:r>
          </a:p>
        </p:txBody>
      </p:sp>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1</a:t>
            </a:r>
          </a:p>
        </p:txBody>
      </p:sp>
      <p:sp>
        <p:nvSpPr>
          <p:cNvPr id="19" name="TextBox 18"/>
          <p:cNvSpPr txBox="1"/>
          <p:nvPr/>
        </p:nvSpPr>
        <p:spPr>
          <a:xfrm>
            <a:off x="460375" y="2068286"/>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2</a:t>
            </a:r>
          </a:p>
        </p:txBody>
      </p:sp>
      <p:sp>
        <p:nvSpPr>
          <p:cNvPr id="20" name="TextBox 19"/>
          <p:cNvSpPr txBox="1"/>
          <p:nvPr/>
        </p:nvSpPr>
        <p:spPr>
          <a:xfrm>
            <a:off x="460374" y="2590018"/>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3</a:t>
            </a:r>
          </a:p>
        </p:txBody>
      </p:sp>
      <mc:AlternateContent xmlns:mc="http://schemas.openxmlformats.org/markup-compatibility/2006" xmlns:a14="http://schemas.microsoft.com/office/drawing/2010/main">
        <mc:Choice Requires="a14">
          <p:sp>
            <p:nvSpPr>
              <p:cNvPr id="21" name="TextBox 20"/>
              <p:cNvSpPr txBox="1"/>
              <p:nvPr/>
            </p:nvSpPr>
            <p:spPr>
              <a:xfrm>
                <a:off x="460374"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14:m>
                  <m:oMath xmlns:m="http://schemas.openxmlformats.org/officeDocument/2006/math">
                    <m:r>
                      <a:rPr lang="en-US" i="1" baseline="-25000" dirty="0" smtClean="0">
                        <a:solidFill>
                          <a:srgbClr val="FFFFFF"/>
                        </a:solidFill>
                        <a:latin typeface="Cambria Math"/>
                      </a:rPr>
                      <m:t>4</m:t>
                    </m:r>
                  </m:oMath>
                </a14:m>
                <a:endParaRPr lang="en-US" baseline="-25000"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369332"/>
              </a:xfrm>
              <a:prstGeom prst="rect">
                <a:avLst/>
              </a:prstGeom>
              <a:blipFill rotWithShape="1">
                <a:blip r:embed="rId8"/>
                <a:stretch>
                  <a:fillRect l="-6757" t="-8197" b="-24590"/>
                </a:stretch>
              </a:blipFill>
            </p:spPr>
            <p:txBody>
              <a:bodyPr/>
              <a:lstStyle/>
              <a:p>
                <a:r>
                  <a:rPr lang="en-US">
                    <a:noFill/>
                  </a:rPr>
                  <a:t> </a:t>
                </a:r>
              </a:p>
            </p:txBody>
          </p:sp>
        </mc:Fallback>
      </mc:AlternateContent>
      <p:sp>
        <p:nvSpPr>
          <p:cNvPr id="22" name="TextBox 21"/>
          <p:cNvSpPr txBox="1"/>
          <p:nvPr/>
        </p:nvSpPr>
        <p:spPr>
          <a:xfrm>
            <a:off x="460373" y="36576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5</a:t>
            </a:r>
          </a:p>
        </p:txBody>
      </p:sp>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155575" y="4725660"/>
                <a:ext cx="8350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14:m>
                  <m:oMath xmlns:m="http://schemas.openxmlformats.org/officeDocument/2006/math">
                    <m:r>
                      <a:rPr lang="en-US" i="1" baseline="-25000" dirty="0" smtClean="0">
                        <a:solidFill>
                          <a:srgbClr val="FFFFFF"/>
                        </a:solidFill>
                        <a:latin typeface="Cambria Math"/>
                      </a:rPr>
                      <m:t>5999</m:t>
                    </m:r>
                  </m:oMath>
                </a14:m>
                <a:endParaRPr lang="en-US" baseline="-25000"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55575" y="4725660"/>
                <a:ext cx="835023" cy="369332"/>
              </a:xfrm>
              <a:prstGeom prst="rect">
                <a:avLst/>
              </a:prstGeom>
              <a:blipFill rotWithShape="1">
                <a:blip r:embed="rId9"/>
                <a:stretch>
                  <a:fillRect t="-8197" b="-24590"/>
                </a:stretch>
              </a:blipFill>
            </p:spPr>
            <p:txBody>
              <a:bodyPr/>
              <a:lstStyle/>
              <a:p>
                <a:r>
                  <a:rPr lang="en-US">
                    <a:noFill/>
                  </a:rPr>
                  <a:t> </a:t>
                </a:r>
              </a:p>
            </p:txBody>
          </p:sp>
        </mc:Fallback>
      </mc:AlternateContent>
      <p:sp>
        <p:nvSpPr>
          <p:cNvPr id="25" name="TextBox 24"/>
          <p:cNvSpPr txBox="1"/>
          <p:nvPr/>
        </p:nvSpPr>
        <p:spPr>
          <a:xfrm>
            <a:off x="155575" y="5293658"/>
            <a:ext cx="8731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6000</a:t>
            </a:r>
          </a:p>
        </p:txBody>
      </p:sp>
      <p:sp>
        <p:nvSpPr>
          <p:cNvPr id="26" name="TextBox 25"/>
          <p:cNvSpPr txBox="1"/>
          <p:nvPr/>
        </p:nvSpPr>
        <p:spPr>
          <a:xfrm>
            <a:off x="1406523" y="16002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a:t>
            </a:r>
          </a:p>
        </p:txBody>
      </p:sp>
      <p:sp>
        <p:nvSpPr>
          <p:cNvPr id="27" name="TextBox 26"/>
          <p:cNvSpPr txBox="1"/>
          <p:nvPr/>
        </p:nvSpPr>
        <p:spPr>
          <a:xfrm>
            <a:off x="1406523" y="2068286"/>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28" name="TextBox 27"/>
          <p:cNvSpPr txBox="1"/>
          <p:nvPr/>
        </p:nvSpPr>
        <p:spPr>
          <a:xfrm>
            <a:off x="1406522" y="2590018"/>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29" name="TextBox 28"/>
          <p:cNvSpPr txBox="1"/>
          <p:nvPr/>
        </p:nvSpPr>
        <p:spPr>
          <a:xfrm>
            <a:off x="1406522"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1</a:t>
            </a:r>
          </a:p>
        </p:txBody>
      </p:sp>
      <p:sp>
        <p:nvSpPr>
          <p:cNvPr id="30" name="TextBox 29"/>
          <p:cNvSpPr txBox="1"/>
          <p:nvPr/>
        </p:nvSpPr>
        <p:spPr>
          <a:xfrm>
            <a:off x="1406521" y="36576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6</a:t>
            </a:r>
          </a:p>
        </p:txBody>
      </p:sp>
      <p:sp>
        <p:nvSpPr>
          <p:cNvPr id="31" name="TextBox 30"/>
          <p:cNvSpPr txBox="1"/>
          <p:nvPr/>
        </p:nvSpPr>
        <p:spPr>
          <a:xfrm>
            <a:off x="1406523"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330320" y="472566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a:t>
            </a:r>
          </a:p>
        </p:txBody>
      </p:sp>
      <p:sp>
        <p:nvSpPr>
          <p:cNvPr id="33" name="TextBox 32"/>
          <p:cNvSpPr txBox="1"/>
          <p:nvPr/>
        </p:nvSpPr>
        <p:spPr>
          <a:xfrm>
            <a:off x="1292222" y="5293658"/>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5</a:t>
            </a:r>
          </a:p>
        </p:txBody>
      </p:sp>
      <p:graphicFrame>
        <p:nvGraphicFramePr>
          <p:cNvPr id="34" name="Chart 33"/>
          <p:cNvGraphicFramePr>
            <a:graphicFrameLocks/>
          </p:cNvGraphicFramePr>
          <p:nvPr/>
        </p:nvGraphicFramePr>
        <p:xfrm>
          <a:off x="2543175" y="2808945"/>
          <a:ext cx="6144787" cy="3441449"/>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45330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 presetClass="entr" presetSubtype="4" fill="hold" nodeType="withEffect">
                                  <p:stCondLst>
                                    <p:cond delay="0"/>
                                  </p:stCondLst>
                                  <p:childTnLst>
                                    <p:set>
                                      <p:cBhvr>
                                        <p:cTn id="9" dur="1" fill="hold">
                                          <p:stCondLst>
                                            <p:cond delay="0"/>
                                          </p:stCondLst>
                                        </p:cTn>
                                        <p:tgtEl>
                                          <p:spTgt spid="1035"/>
                                        </p:tgtEl>
                                        <p:attrNameLst>
                                          <p:attrName>style.visibility</p:attrName>
                                        </p:attrNameLst>
                                      </p:cBhvr>
                                      <p:to>
                                        <p:strVal val="visible"/>
                                      </p:to>
                                    </p:set>
                                    <p:anim calcmode="lin" valueType="num">
                                      <p:cBhvr additive="base">
                                        <p:cTn id="10" dur="500" fill="hold"/>
                                        <p:tgtEl>
                                          <p:spTgt spid="1035"/>
                                        </p:tgtEl>
                                        <p:attrNameLst>
                                          <p:attrName>ppt_x</p:attrName>
                                        </p:attrNameLst>
                                      </p:cBhvr>
                                      <p:tavLst>
                                        <p:tav tm="0">
                                          <p:val>
                                            <p:strVal val="#ppt_x"/>
                                          </p:val>
                                        </p:tav>
                                        <p:tav tm="100000">
                                          <p:val>
                                            <p:strVal val="#ppt_x"/>
                                          </p:val>
                                        </p:tav>
                                      </p:tavLst>
                                    </p:anim>
                                    <p:anim calcmode="lin" valueType="num">
                                      <p:cBhvr additive="base">
                                        <p:cTn id="11" dur="500" fill="hold"/>
                                        <p:tgtEl>
                                          <p:spTgt spid="103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035"/>
                                        </p:tgtEl>
                                      </p:cBhvr>
                                    </p:animEffect>
                                    <p:set>
                                      <p:cBhvr>
                                        <p:cTn id="19" dur="1" fill="hold">
                                          <p:stCondLst>
                                            <p:cond delay="499"/>
                                          </p:stCondLst>
                                        </p:cTn>
                                        <p:tgtEl>
                                          <p:spTgt spid="1035"/>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1033"/>
                                        </p:tgtEl>
                                        <p:attrNameLst>
                                          <p:attrName>style.visibility</p:attrName>
                                        </p:attrNameLst>
                                      </p:cBhvr>
                                      <p:to>
                                        <p:strVal val="visible"/>
                                      </p:to>
                                    </p:set>
                                    <p:animEffect transition="in" filter="fade">
                                      <p:cBhvr>
                                        <p:cTn id="25" dur="500"/>
                                        <p:tgtEl>
                                          <p:spTgt spid="10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1033"/>
                                        </p:tgtEl>
                                        <p:attrNameLst>
                                          <p:attrName>style.visibility</p:attrName>
                                        </p:attrNameLst>
                                      </p:cBhvr>
                                      <p:to>
                                        <p:strVal val="visible"/>
                                      </p:to>
                                    </p:set>
                                    <p:animEffect transition="in" filter="fade">
                                      <p:cBhvr>
                                        <p:cTn id="36" dur="500"/>
                                        <p:tgtEl>
                                          <p:spTgt spid="10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033"/>
                                        </p:tgtEl>
                                      </p:cBhvr>
                                    </p:animEffect>
                                    <p:set>
                                      <p:cBhvr>
                                        <p:cTn id="44" dur="1" fill="hold">
                                          <p:stCondLst>
                                            <p:cond delay="499"/>
                                          </p:stCondLst>
                                        </p:cTn>
                                        <p:tgtEl>
                                          <p:spTgt spid="1033"/>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026"/>
                                        </p:tgtEl>
                                      </p:cBhvr>
                                    </p:animEffect>
                                    <p:set>
                                      <p:cBhvr>
                                        <p:cTn id="58" dur="1" fill="hold">
                                          <p:stCondLst>
                                            <p:cond delay="499"/>
                                          </p:stCondLst>
                                        </p:cTn>
                                        <p:tgtEl>
                                          <p:spTgt spid="1026"/>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nodeType="withEffect">
                                  <p:stCondLst>
                                    <p:cond delay="0"/>
                                  </p:stCondLst>
                                  <p:childTnLst>
                                    <p:set>
                                      <p:cBhvr>
                                        <p:cTn id="63" dur="1" fill="hold">
                                          <p:stCondLst>
                                            <p:cond delay="0"/>
                                          </p:stCondLst>
                                        </p:cTn>
                                        <p:tgtEl>
                                          <p:spTgt spid="1039"/>
                                        </p:tgtEl>
                                        <p:attrNameLst>
                                          <p:attrName>style.visibility</p:attrName>
                                        </p:attrNameLst>
                                      </p:cBhvr>
                                      <p:to>
                                        <p:strVal val="visible"/>
                                      </p:to>
                                    </p:set>
                                    <p:animEffect transition="in" filter="fade">
                                      <p:cBhvr>
                                        <p:cTn id="64" dur="500"/>
                                        <p:tgtEl>
                                          <p:spTgt spid="103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039"/>
                                        </p:tgtEl>
                                      </p:cBhvr>
                                    </p:animEffect>
                                    <p:set>
                                      <p:cBhvr>
                                        <p:cTn id="72" dur="1" fill="hold">
                                          <p:stCondLst>
                                            <p:cond delay="499"/>
                                          </p:stCondLst>
                                        </p:cTn>
                                        <p:tgtEl>
                                          <p:spTgt spid="1039"/>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nodeType="withEffect">
                                  <p:stCondLst>
                                    <p:cond delay="0"/>
                                  </p:stCondLst>
                                  <p:childTnLst>
                                    <p:set>
                                      <p:cBhvr>
                                        <p:cTn id="85" dur="1" fill="hold">
                                          <p:stCondLst>
                                            <p:cond delay="0"/>
                                          </p:stCondLst>
                                        </p:cTn>
                                        <p:tgtEl>
                                          <p:spTgt spid="1035"/>
                                        </p:tgtEl>
                                        <p:attrNameLst>
                                          <p:attrName>style.visibility</p:attrName>
                                        </p:attrNameLst>
                                      </p:cBhvr>
                                      <p:to>
                                        <p:strVal val="visible"/>
                                      </p:to>
                                    </p:set>
                                    <p:animEffect transition="in" filter="fade">
                                      <p:cBhvr>
                                        <p:cTn id="86" dur="500"/>
                                        <p:tgtEl>
                                          <p:spTgt spid="103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500"/>
                                        <p:tgtEl>
                                          <p:spTgt spid="1035"/>
                                        </p:tgtEl>
                                      </p:cBhvr>
                                    </p:animEffect>
                                    <p:set>
                                      <p:cBhvr>
                                        <p:cTn id="94" dur="1" fill="hold">
                                          <p:stCondLst>
                                            <p:cond delay="499"/>
                                          </p:stCondLst>
                                        </p:cTn>
                                        <p:tgtEl>
                                          <p:spTgt spid="1035"/>
                                        </p:tgtEl>
                                        <p:attrNameLst>
                                          <p:attrName>style.visibility</p:attrName>
                                        </p:attrNameLst>
                                      </p:cBhvr>
                                      <p:to>
                                        <p:strVal val="hidden"/>
                                      </p:to>
                                    </p:set>
                                  </p:childTnLst>
                                </p:cTn>
                              </p:par>
                              <p:par>
                                <p:cTn id="95" presetID="10" presetClass="entr" presetSubtype="0"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par>
                                <p:cTn id="98" presetID="10" presetClass="entr" presetSubtype="0" fill="hold" nodeType="withEffect">
                                  <p:stCondLst>
                                    <p:cond delay="0"/>
                                  </p:stCondLst>
                                  <p:childTnLst>
                                    <p:set>
                                      <p:cBhvr>
                                        <p:cTn id="99" dur="1" fill="hold">
                                          <p:stCondLst>
                                            <p:cond delay="0"/>
                                          </p:stCondLst>
                                        </p:cTn>
                                        <p:tgtEl>
                                          <p:spTgt spid="1037"/>
                                        </p:tgtEl>
                                        <p:attrNameLst>
                                          <p:attrName>style.visibility</p:attrName>
                                        </p:attrNameLst>
                                      </p:cBhvr>
                                      <p:to>
                                        <p:strVal val="visible"/>
                                      </p:to>
                                    </p:set>
                                    <p:animEffect transition="in" filter="fade">
                                      <p:cBhvr>
                                        <p:cTn id="100" dur="500"/>
                                        <p:tgtEl>
                                          <p:spTgt spid="10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fade">
                                      <p:cBhvr>
                                        <p:cTn id="10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Graphic spid="3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2C1B6-E8C1-D74A-B4AA-46D1BA40DB51}"/>
              </a:ext>
            </a:extLst>
          </p:cNvPr>
          <p:cNvSpPr>
            <a:spLocks noGrp="1"/>
          </p:cNvSpPr>
          <p:nvPr>
            <p:ph type="title"/>
          </p:nvPr>
        </p:nvSpPr>
        <p:spPr/>
        <p:txBody>
          <a:bodyPr/>
          <a:lstStyle/>
          <a:p>
            <a:r>
              <a:rPr lang="en-US" dirty="0"/>
              <a:t>QQQ 2: Let’ Think About It</a:t>
            </a:r>
          </a:p>
        </p:txBody>
      </p:sp>
      <p:sp>
        <p:nvSpPr>
          <p:cNvPr id="4" name="Slide Number Placeholder 3">
            <a:extLst>
              <a:ext uri="{FF2B5EF4-FFF2-40B4-BE49-F238E27FC236}">
                <a16:creationId xmlns:a16="http://schemas.microsoft.com/office/drawing/2014/main" id="{5A8664FC-BA11-9346-9927-F56CB5684D50}"/>
              </a:ext>
            </a:extLst>
          </p:cNvPr>
          <p:cNvSpPr>
            <a:spLocks noGrp="1"/>
          </p:cNvSpPr>
          <p:nvPr>
            <p:ph type="sldNum" sz="quarter" idx="12"/>
          </p:nvPr>
        </p:nvSpPr>
        <p:spPr/>
        <p:txBody>
          <a:bodyPr/>
          <a:lstStyle/>
          <a:p>
            <a:pPr>
              <a:defRPr/>
            </a:pPr>
            <a:fld id="{85BC5B7D-D6B0-4550-9BAF-D21F2647AC79}" type="slidenum">
              <a:rPr lang="en-US" altLang="en-US" smtClean="0"/>
              <a:pPr>
                <a:defRPr/>
              </a:pPr>
              <a:t>7</a:t>
            </a:fld>
            <a:endParaRPr lang="en-US" altLang="en-US" dirty="0"/>
          </a:p>
        </p:txBody>
      </p:sp>
      <p:pic>
        <p:nvPicPr>
          <p:cNvPr id="6" name="Picture 5">
            <a:extLst>
              <a:ext uri="{FF2B5EF4-FFF2-40B4-BE49-F238E27FC236}">
                <a16:creationId xmlns:a16="http://schemas.microsoft.com/office/drawing/2014/main" id="{5C275933-5D4F-3949-A43D-EC9248A94338}"/>
              </a:ext>
            </a:extLst>
          </p:cNvPr>
          <p:cNvPicPr>
            <a:picLocks noChangeAspect="1"/>
          </p:cNvPicPr>
          <p:nvPr/>
        </p:nvPicPr>
        <p:blipFill>
          <a:blip r:embed="rId2"/>
          <a:stretch>
            <a:fillRect/>
          </a:stretch>
        </p:blipFill>
        <p:spPr>
          <a:xfrm>
            <a:off x="680733" y="2060254"/>
            <a:ext cx="7782533" cy="955178"/>
          </a:xfrm>
          <a:prstGeom prst="rect">
            <a:avLst/>
          </a:prstGeom>
        </p:spPr>
      </p:pic>
      <p:sp>
        <p:nvSpPr>
          <p:cNvPr id="7" name="TextBox 6">
            <a:extLst>
              <a:ext uri="{FF2B5EF4-FFF2-40B4-BE49-F238E27FC236}">
                <a16:creationId xmlns:a16="http://schemas.microsoft.com/office/drawing/2014/main" id="{968F6B6E-7FC2-7E4E-9A6B-D809638122DF}"/>
              </a:ext>
            </a:extLst>
          </p:cNvPr>
          <p:cNvSpPr txBox="1"/>
          <p:nvPr/>
        </p:nvSpPr>
        <p:spPr>
          <a:xfrm>
            <a:off x="256324" y="4806548"/>
            <a:ext cx="8677072" cy="1323439"/>
          </a:xfrm>
          <a:prstGeom prst="rect">
            <a:avLst/>
          </a:prstGeom>
          <a:noFill/>
        </p:spPr>
        <p:txBody>
          <a:bodyPr wrap="square" rtlCol="0">
            <a:spAutoFit/>
          </a:bodyPr>
          <a:lstStyle/>
          <a:p>
            <a:r>
              <a:rPr lang="en-US" sz="1600" dirty="0"/>
              <a:t>Let’s say the 95% confidence interval was (- .03 liters, .06 litters). This interval indicates that 0 is a plausible value but there are an infinite number of other plausible values for the difference in lung capacities given the data from our study / sample. The above statement suggests that 0 IS the value while it is simply just one of many plausible values.  In fact, the value of the difference in capacities most supported by the data is the center of the interval, .015 litters. </a:t>
            </a:r>
          </a:p>
        </p:txBody>
      </p:sp>
      <p:sp>
        <p:nvSpPr>
          <p:cNvPr id="8" name="TextBox 7">
            <a:extLst>
              <a:ext uri="{FF2B5EF4-FFF2-40B4-BE49-F238E27FC236}">
                <a16:creationId xmlns:a16="http://schemas.microsoft.com/office/drawing/2014/main" id="{F6D51396-8983-584A-9379-2D264C5CEDB4}"/>
              </a:ext>
            </a:extLst>
          </p:cNvPr>
          <p:cNvSpPr txBox="1"/>
          <p:nvPr/>
        </p:nvSpPr>
        <p:spPr>
          <a:xfrm>
            <a:off x="256324" y="3256697"/>
            <a:ext cx="8589524" cy="830997"/>
          </a:xfrm>
          <a:prstGeom prst="rect">
            <a:avLst/>
          </a:prstGeom>
          <a:noFill/>
        </p:spPr>
        <p:txBody>
          <a:bodyPr wrap="square" rtlCol="0">
            <a:spAutoFit/>
          </a:bodyPr>
          <a:lstStyle/>
          <a:p>
            <a:r>
              <a:rPr lang="en-US" sz="1600" dirty="0"/>
              <a:t>Question: Think of the 95% confidence interval for the difference of means.  Recall the confidence interval contains plausible values for the difference given the data that was observed.  Do you think that 0 is in the interval?  </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4B2E8C9-70B2-7A43-B566-4BF91AB68463}"/>
                  </a:ext>
                </a:extLst>
              </p:cNvPr>
              <p:cNvSpPr/>
              <p:nvPr/>
            </p:nvSpPr>
            <p:spPr>
              <a:xfrm>
                <a:off x="3152521" y="3919653"/>
                <a:ext cx="2308774" cy="757772"/>
              </a:xfrm>
              <a:prstGeom prst="rect">
                <a:avLst/>
              </a:prstGeom>
            </p:spPr>
            <p:txBody>
              <a:bodyPr wrap="none">
                <a:spAutoFit/>
              </a:bodyPr>
              <a:lstStyle/>
              <a:p>
                <a:r>
                  <a:rPr lang="en-US" dirty="0"/>
                  <a:t>H</a:t>
                </a:r>
                <a:r>
                  <a:rPr lang="en-US" baseline="-25000" dirty="0"/>
                  <a:t>0</a:t>
                </a:r>
                <a:r>
                  <a:rPr lang="en-US" dirty="0"/>
                  <a:t>: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a:rPr>
                          <m:t>µ</m:t>
                        </m:r>
                      </m:e>
                      <m:sub>
                        <m:r>
                          <a:rPr lang="en-US" sz="2000" b="0" i="1" smtClean="0">
                            <a:latin typeface="Cambria Math" panose="02040503050406030204" pitchFamily="18" charset="0"/>
                          </a:rPr>
                          <m:t>𝐿𝑜𝑤</m:t>
                        </m:r>
                        <m:r>
                          <a:rPr lang="en-US" sz="2000" b="0" i="1" smtClean="0">
                            <a:latin typeface="Cambria Math" panose="02040503050406030204" pitchFamily="18" charset="0"/>
                          </a:rPr>
                          <m:t>−</m:t>
                        </m:r>
                      </m:sub>
                    </m:sSub>
                    <m:sSub>
                      <m:sSubPr>
                        <m:ctrlPr>
                          <a:rPr lang="en-US" sz="2000" i="1" smtClean="0">
                            <a:latin typeface="Cambria Math" panose="02040503050406030204" pitchFamily="18" charset="0"/>
                          </a:rPr>
                        </m:ctrlPr>
                      </m:sSubPr>
                      <m:e>
                        <m:r>
                          <a:rPr lang="en-US" sz="2000" i="1">
                            <a:latin typeface="Cambria Math"/>
                          </a:rPr>
                          <m:t>µ</m:t>
                        </m:r>
                      </m:e>
                      <m:sub>
                        <m:r>
                          <a:rPr lang="en-US" sz="2000" b="0" i="1" smtClean="0">
                            <a:latin typeface="Cambria Math" panose="02040503050406030204" pitchFamily="18" charset="0"/>
                          </a:rPr>
                          <m:t>𝐻𝑖𝑔h</m:t>
                        </m:r>
                      </m:sub>
                    </m:sSub>
                    <m:r>
                      <a:rPr lang="en-US" sz="2000" i="1">
                        <a:latin typeface="Cambria Math" panose="02040503050406030204" pitchFamily="18" charset="0"/>
                      </a:rPr>
                      <m:t>=</m:t>
                    </m:r>
                    <m:r>
                      <a:rPr lang="en-US" sz="2000" b="0" i="1" smtClean="0">
                        <a:latin typeface="Cambria Math" panose="02040503050406030204" pitchFamily="18" charset="0"/>
                      </a:rPr>
                      <m:t>0</m:t>
                    </m:r>
                  </m:oMath>
                </a14:m>
                <a:endParaRPr lang="en-US" sz="2000" b="0" dirty="0"/>
              </a:p>
              <a:p>
                <a:r>
                  <a:rPr lang="en-US" sz="2000" dirty="0"/>
                  <a:t>H</a:t>
                </a:r>
                <a:r>
                  <a:rPr lang="en-US" sz="2000" baseline="-25000" dirty="0"/>
                  <a:t>A</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µ</m:t>
                        </m:r>
                      </m:e>
                      <m:sub>
                        <m:r>
                          <a:rPr lang="en-US" sz="2000" i="1">
                            <a:latin typeface="Cambria Math" panose="02040503050406030204" pitchFamily="18" charset="0"/>
                          </a:rPr>
                          <m:t>𝐿𝑜𝑤</m:t>
                        </m:r>
                        <m:r>
                          <a:rPr lang="en-US" sz="2000" i="1">
                            <a:latin typeface="Cambria Math" panose="02040503050406030204" pitchFamily="18" charset="0"/>
                          </a:rPr>
                          <m:t>−</m:t>
                        </m:r>
                      </m:sub>
                    </m:sSub>
                    <m:sSub>
                      <m:sSubPr>
                        <m:ctrlPr>
                          <a:rPr lang="en-US" sz="2000" i="1">
                            <a:latin typeface="Cambria Math" panose="02040503050406030204" pitchFamily="18" charset="0"/>
                          </a:rPr>
                        </m:ctrlPr>
                      </m:sSubPr>
                      <m:e>
                        <m:r>
                          <a:rPr lang="en-US" sz="2000" i="1">
                            <a:latin typeface="Cambria Math"/>
                          </a:rPr>
                          <m:t>µ</m:t>
                        </m:r>
                      </m:e>
                      <m:sub>
                        <m:r>
                          <a:rPr lang="en-US" sz="2000" i="1">
                            <a:latin typeface="Cambria Math" panose="02040503050406030204" pitchFamily="18" charset="0"/>
                          </a:rPr>
                          <m:t>𝐻𝑖𝑔h</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0</m:t>
                    </m:r>
                  </m:oMath>
                </a14:m>
                <a:endParaRPr lang="en-US" dirty="0"/>
              </a:p>
            </p:txBody>
          </p:sp>
        </mc:Choice>
        <mc:Fallback xmlns="">
          <p:sp>
            <p:nvSpPr>
              <p:cNvPr id="9" name="Rectangle 8">
                <a:extLst>
                  <a:ext uri="{FF2B5EF4-FFF2-40B4-BE49-F238E27FC236}">
                    <a16:creationId xmlns:a16="http://schemas.microsoft.com/office/drawing/2014/main" id="{74B2E8C9-70B2-7A43-B566-4BF91AB68463}"/>
                  </a:ext>
                </a:extLst>
              </p:cNvPr>
              <p:cNvSpPr>
                <a:spLocks noRot="1" noChangeAspect="1" noMove="1" noResize="1" noEditPoints="1" noAdjustHandles="1" noChangeArrowheads="1" noChangeShapeType="1" noTextEdit="1"/>
              </p:cNvSpPr>
              <p:nvPr/>
            </p:nvSpPr>
            <p:spPr>
              <a:xfrm>
                <a:off x="3152521" y="3919653"/>
                <a:ext cx="2308774" cy="757772"/>
              </a:xfrm>
              <a:prstGeom prst="rect">
                <a:avLst/>
              </a:prstGeom>
              <a:blipFill>
                <a:blip r:embed="rId3"/>
                <a:stretch>
                  <a:fillRect l="-2186" b="-10000"/>
                </a:stretch>
              </a:blipFill>
            </p:spPr>
            <p:txBody>
              <a:bodyPr/>
              <a:lstStyle/>
              <a:p>
                <a:r>
                  <a:rPr lang="en-US">
                    <a:noFill/>
                  </a:rPr>
                  <a:t> </a:t>
                </a:r>
              </a:p>
            </p:txBody>
          </p:sp>
        </mc:Fallback>
      </mc:AlternateContent>
    </p:spTree>
    <p:extLst>
      <p:ext uri="{BB962C8B-B14F-4D97-AF65-F5344CB8AC3E}">
        <p14:creationId xmlns:p14="http://schemas.microsoft.com/office/powerpoint/2010/main" val="23788564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flg.uk.com/captcha/dic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772" y="378054"/>
            <a:ext cx="1129829" cy="116050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539" y="397040"/>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workforcewellness.co.uk/captcha/dice4.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321" y="386836"/>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www.iflg.uk.com/captcha/dice5.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0260" y="377020"/>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38.media.tumblr.com/35cfc567ab5232c0e56205e9c6daefc9/tumblr_ntbq7yG9Tf1tlfm47o1_250.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3539" y="392021"/>
            <a:ext cx="1144580" cy="11704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20542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mc:AlternateContent xmlns:mc="http://schemas.openxmlformats.org/markup-compatibility/2006" xmlns:a14="http://schemas.microsoft.com/office/drawing/2010/main">
        <mc:Choice Requires="a14">
          <p:sp>
            <p:nvSpPr>
              <p:cNvPr id="11" name="TextBox 10"/>
              <p:cNvSpPr txBox="1"/>
              <p:nvPr/>
            </p:nvSpPr>
            <p:spPr>
              <a:xfrm>
                <a:off x="1295400" y="995067"/>
                <a:ext cx="12192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a:t>
                </a:r>
                <a14:m>
                  <m:oMath xmlns:m="http://schemas.openxmlformats.org/officeDocument/2006/math">
                    <m:acc>
                      <m:accPr>
                        <m:chr m:val="̅"/>
                        <m:ctrlPr>
                          <a:rPr lang="en-US" i="1" smtClean="0">
                            <a:solidFill>
                              <a:srgbClr val="FFFFFF"/>
                            </a:solidFill>
                            <a:latin typeface="Cambria Math" panose="02040503050406030204" pitchFamily="18" charset="0"/>
                          </a:rPr>
                        </m:ctrlPr>
                      </m:accPr>
                      <m:e>
                        <m:r>
                          <a:rPr lang="en-US" i="1" smtClean="0">
                            <a:solidFill>
                              <a:srgbClr val="FFFFFF"/>
                            </a:solidFill>
                            <a:latin typeface="Cambria Math"/>
                          </a:rPr>
                          <m:t>𝑥</m:t>
                        </m:r>
                      </m:e>
                    </m:acc>
                    <m:r>
                      <a:rPr lang="en-US" i="1" smtClean="0">
                        <a:solidFill>
                          <a:srgbClr val="FFFFFF"/>
                        </a:solidFill>
                        <a:latin typeface="Cambria Math"/>
                      </a:rPr>
                      <m:t>)</m:t>
                    </m:r>
                  </m:oMath>
                </a14:m>
                <a:endParaRPr lang="en-US" dirty="0">
                  <a:solidFill>
                    <a:srgbClr val="FFFFFF"/>
                  </a:solidFill>
                  <a:ea typeface="ＭＳ Ｐゴシック" pitchFamily="34" charset="-128"/>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295400" y="995067"/>
                <a:ext cx="1219200" cy="369332"/>
              </a:xfrm>
              <a:prstGeom prst="rect">
                <a:avLst/>
              </a:prstGeom>
              <a:blipFill rotWithShape="1">
                <a:blip r:embed="rId9"/>
                <a:stretch>
                  <a:fillRect l="-500" t="-8197" r="-900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a:solidFill>
                                <a:srgbClr val="FFFFFF"/>
                              </a:solidFill>
                              <a:latin typeface="Cambria Math"/>
                            </a:rPr>
                            <m:t>1</m:t>
                          </m:r>
                        </m:sub>
                      </m:sSub>
                    </m:oMath>
                  </m:oMathPara>
                </a14:m>
                <a:endParaRPr lang="en-US" dirty="0">
                  <a:solidFill>
                    <a:srgbClr val="FFFFFF"/>
                  </a:solidFill>
                  <a:ea typeface="ＭＳ Ｐゴシック" pitchFamily="34" charset="-128"/>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60375" y="1600200"/>
                <a:ext cx="454025" cy="369332"/>
              </a:xfrm>
              <a:prstGeom prst="rect">
                <a:avLst/>
              </a:prstGeom>
              <a:blipFill rotWithShape="1">
                <a:blip r:embed="rId10"/>
                <a:stretch>
                  <a:fillRect l="-270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0375" y="2068286"/>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60375" y="2068286"/>
                <a:ext cx="454025" cy="646331"/>
              </a:xfrm>
              <a:prstGeom prst="rect">
                <a:avLst/>
              </a:prstGeom>
              <a:blipFill rotWithShape="1">
                <a:blip r:embed="rId11"/>
                <a:stretch>
                  <a:fillRect l="-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60374" y="2590018"/>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3</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60374" y="2590018"/>
                <a:ext cx="454025" cy="646331"/>
              </a:xfrm>
              <a:prstGeom prst="rect">
                <a:avLst/>
              </a:prstGeom>
              <a:blipFill rotWithShape="1">
                <a:blip r:embed="rId12"/>
                <a:stretch>
                  <a:fillRect l="-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60374" y="3111750"/>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4</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646331"/>
              </a:xfrm>
              <a:prstGeom prst="rect">
                <a:avLst/>
              </a:prstGeom>
              <a:blipFill rotWithShape="1">
                <a:blip r:embed="rId13"/>
                <a:stretch>
                  <a:fillRect l="-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60373" y="3657600"/>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60373" y="3657600"/>
                <a:ext cx="454025" cy="646331"/>
              </a:xfrm>
              <a:prstGeom prst="rect">
                <a:avLst/>
              </a:prstGeom>
              <a:blipFill rotWithShape="1">
                <a:blip r:embed="rId14"/>
                <a:stretch>
                  <a:fillRect l="-4054"/>
                </a:stretch>
              </a:blipFill>
            </p:spPr>
            <p:txBody>
              <a:bodyPr/>
              <a:lstStyle/>
              <a:p>
                <a:r>
                  <a:rPr lang="en-US">
                    <a:noFill/>
                  </a:rPr>
                  <a:t> </a:t>
                </a:r>
              </a:p>
            </p:txBody>
          </p:sp>
        </mc:Fallback>
      </mc:AlternateContent>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307976" y="4725660"/>
                <a:ext cx="6826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5999</m:t>
                          </m:r>
                        </m:sub>
                      </m:sSub>
                    </m:oMath>
                  </m:oMathPara>
                </a14:m>
                <a:endParaRPr lang="en-US"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07976" y="4725660"/>
                <a:ext cx="682622" cy="369332"/>
              </a:xfrm>
              <a:prstGeom prst="rect">
                <a:avLst/>
              </a:prstGeom>
              <a:blipFill rotWithShape="1">
                <a:blip r:embed="rId15"/>
                <a:stretch>
                  <a:fillRect l="-6306"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46074" y="5293658"/>
                <a:ext cx="682626"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6000</m:t>
                          </m:r>
                        </m:sub>
                      </m:sSub>
                    </m:oMath>
                  </m:oMathPara>
                </a14:m>
                <a:endParaRPr lang="en-US" dirty="0">
                  <a:solidFill>
                    <a:srgbClr val="FFFFFF"/>
                  </a:solidFill>
                  <a:ea typeface="ＭＳ Ｐゴシック" pitchFamily="34" charset="-128"/>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46074" y="5293658"/>
                <a:ext cx="682626" cy="369332"/>
              </a:xfrm>
              <a:prstGeom prst="rect">
                <a:avLst/>
              </a:prstGeom>
              <a:blipFill rotWithShape="1">
                <a:blip r:embed="rId16"/>
                <a:stretch>
                  <a:fillRect l="-6250" b="-1639"/>
                </a:stretch>
              </a:blipFill>
            </p:spPr>
            <p:txBody>
              <a:bodyPr/>
              <a:lstStyle/>
              <a:p>
                <a:r>
                  <a:rPr lang="en-US">
                    <a:noFill/>
                  </a:rPr>
                  <a:t> </a:t>
                </a:r>
              </a:p>
            </p:txBody>
          </p:sp>
        </mc:Fallback>
      </mc:AlternateContent>
      <p:sp>
        <p:nvSpPr>
          <p:cNvPr id="27" name="TextBox 26"/>
          <p:cNvSpPr txBox="1"/>
          <p:nvPr/>
        </p:nvSpPr>
        <p:spPr>
          <a:xfrm>
            <a:off x="1406523" y="2068286"/>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3.5</a:t>
            </a:r>
          </a:p>
        </p:txBody>
      </p:sp>
      <p:sp>
        <p:nvSpPr>
          <p:cNvPr id="28" name="TextBox 27"/>
          <p:cNvSpPr txBox="1"/>
          <p:nvPr/>
        </p:nvSpPr>
        <p:spPr>
          <a:xfrm>
            <a:off x="1406522" y="2590018"/>
            <a:ext cx="5302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2</a:t>
            </a:r>
          </a:p>
        </p:txBody>
      </p:sp>
      <p:sp>
        <p:nvSpPr>
          <p:cNvPr id="29" name="TextBox 28"/>
          <p:cNvSpPr txBox="1"/>
          <p:nvPr/>
        </p:nvSpPr>
        <p:spPr>
          <a:xfrm>
            <a:off x="1406522"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30" name="TextBox 29"/>
          <p:cNvSpPr txBox="1"/>
          <p:nvPr/>
        </p:nvSpPr>
        <p:spPr>
          <a:xfrm>
            <a:off x="1406521" y="3657600"/>
            <a:ext cx="568327"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5.5</a:t>
            </a:r>
          </a:p>
        </p:txBody>
      </p:sp>
      <p:sp>
        <p:nvSpPr>
          <p:cNvPr id="31" name="TextBox 30"/>
          <p:cNvSpPr txBox="1"/>
          <p:nvPr/>
        </p:nvSpPr>
        <p:spPr>
          <a:xfrm>
            <a:off x="1406523"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330320" y="472566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3.5</a:t>
            </a:r>
          </a:p>
        </p:txBody>
      </p:sp>
      <p:sp>
        <p:nvSpPr>
          <p:cNvPr id="33" name="TextBox 32"/>
          <p:cNvSpPr txBox="1"/>
          <p:nvPr/>
        </p:nvSpPr>
        <p:spPr>
          <a:xfrm>
            <a:off x="1292222" y="5293658"/>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a:t>
            </a:r>
          </a:p>
        </p:txBody>
      </p:sp>
      <p:pic>
        <p:nvPicPr>
          <p:cNvPr id="2050" name="Picture 2" descr="http://hyperphysics.phy-astr.gsu.edu/hbase/math/immath/dice.gif"/>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21748" y="5181600"/>
            <a:ext cx="5053249" cy="19541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406523" y="1600200"/>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3.5</a:t>
            </a:r>
          </a:p>
        </p:txBody>
      </p:sp>
      <p:pic>
        <p:nvPicPr>
          <p:cNvPr id="36" name="Picture 15" descr="http://38.media.tumblr.com/35cfc567ab5232c0e56205e9c6daefc9/tumblr_ntbq7yG9Tf1tlfm47o1_250.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3539" y="392021"/>
            <a:ext cx="1144580" cy="117047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1" descr="http://www.workforcewellness.co.uk/captcha/dice4.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321" y="386836"/>
            <a:ext cx="1112730" cy="11429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 name="Chart 40"/>
          <p:cNvGraphicFramePr>
            <a:graphicFrameLocks/>
          </p:cNvGraphicFramePr>
          <p:nvPr/>
        </p:nvGraphicFramePr>
        <p:xfrm>
          <a:off x="2863282" y="1910144"/>
          <a:ext cx="4886325" cy="3219449"/>
        </p:xfrm>
        <a:graphic>
          <a:graphicData uri="http://schemas.openxmlformats.org/drawingml/2006/chart">
            <c:chart xmlns:c="http://schemas.openxmlformats.org/drawingml/2006/chart" xmlns:r="http://schemas.openxmlformats.org/officeDocument/2006/relationships" r:id="rId18"/>
          </a:graphicData>
        </a:graphic>
      </p:graphicFrame>
      <p:pic>
        <p:nvPicPr>
          <p:cNvPr id="40" name="Picture 11" descr="http://www.workforcewellness.co.uk/captcha/dice4.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321" y="386836"/>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www.iflg.uk.com/captcha/dic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772" y="378054"/>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3" descr="http://www.iflg.uk.com/captcha/dice5.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7118" y="377019"/>
            <a:ext cx="1136852" cy="116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21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33"/>
                                        </p:tgtEl>
                                        <p:attrNameLst>
                                          <p:attrName>style.visibility</p:attrName>
                                        </p:attrNameLst>
                                      </p:cBhvr>
                                      <p:to>
                                        <p:strVal val="visible"/>
                                      </p:to>
                                    </p:set>
                                    <p:animEffect transition="in" filter="fade">
                                      <p:cBhvr>
                                        <p:cTn id="10" dur="500"/>
                                        <p:tgtEl>
                                          <p:spTgt spid="1033"/>
                                        </p:tgtEl>
                                      </p:cBhvr>
                                    </p:animEffect>
                                  </p:childTnLst>
                                </p:cTn>
                              </p:par>
                              <p:par>
                                <p:cTn id="11" presetID="10" presetClass="entr" presetSubtype="0" fill="hold" nodeType="withEffect">
                                  <p:stCondLst>
                                    <p:cond delay="0"/>
                                  </p:stCondLst>
                                  <p:childTnLst>
                                    <p:set>
                                      <p:cBhvr>
                                        <p:cTn id="12" dur="1" fill="hold">
                                          <p:stCondLst>
                                            <p:cond delay="0"/>
                                          </p:stCondLst>
                                        </p:cTn>
                                        <p:tgtEl>
                                          <p:spTgt spid="1035"/>
                                        </p:tgtEl>
                                        <p:attrNameLst>
                                          <p:attrName>style.visibility</p:attrName>
                                        </p:attrNameLst>
                                      </p:cBhvr>
                                      <p:to>
                                        <p:strVal val="visible"/>
                                      </p:to>
                                    </p:set>
                                    <p:animEffect transition="in" filter="fade">
                                      <p:cBhvr>
                                        <p:cTn id="13" dur="500"/>
                                        <p:tgtEl>
                                          <p:spTgt spid="10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33"/>
                                        </p:tgtEl>
                                      </p:cBhvr>
                                    </p:animEffect>
                                    <p:set>
                                      <p:cBhvr>
                                        <p:cTn id="21" dur="1" fill="hold">
                                          <p:stCondLst>
                                            <p:cond delay="499"/>
                                          </p:stCondLst>
                                        </p:cTn>
                                        <p:tgtEl>
                                          <p:spTgt spid="103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035"/>
                                        </p:tgtEl>
                                      </p:cBhvr>
                                    </p:animEffect>
                                    <p:set>
                                      <p:cBhvr>
                                        <p:cTn id="24" dur="1" fill="hold">
                                          <p:stCondLst>
                                            <p:cond delay="499"/>
                                          </p:stCondLst>
                                        </p:cTn>
                                        <p:tgtEl>
                                          <p:spTgt spid="1035"/>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36"/>
                                        </p:tgtEl>
                                      </p:cBhvr>
                                    </p:animEffect>
                                    <p:set>
                                      <p:cBhvr>
                                        <p:cTn id="41" dur="1" fill="hold">
                                          <p:stCondLst>
                                            <p:cond delay="499"/>
                                          </p:stCondLst>
                                        </p:cTn>
                                        <p:tgtEl>
                                          <p:spTgt spid="3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26"/>
                                        </p:tgtEl>
                                      </p:cBhvr>
                                    </p:animEffect>
                                    <p:set>
                                      <p:cBhvr>
                                        <p:cTn id="44" dur="1" fill="hold">
                                          <p:stCondLst>
                                            <p:cond delay="499"/>
                                          </p:stCondLst>
                                        </p:cTn>
                                        <p:tgtEl>
                                          <p:spTgt spid="1026"/>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xit" presetSubtype="0" fill="hold" nodeType="withEffect">
                                  <p:stCondLst>
                                    <p:cond delay="0"/>
                                  </p:stCondLst>
                                  <p:childTnLst>
                                    <p:animEffect transition="out" filter="fade">
                                      <p:cBhvr>
                                        <p:cTn id="63" dur="500"/>
                                        <p:tgtEl>
                                          <p:spTgt spid="45"/>
                                        </p:tgtEl>
                                      </p:cBhvr>
                                    </p:animEffect>
                                    <p:set>
                                      <p:cBhvr>
                                        <p:cTn id="64" dur="1" fill="hold">
                                          <p:stCondLst>
                                            <p:cond delay="499"/>
                                          </p:stCondLst>
                                        </p:cTn>
                                        <p:tgtEl>
                                          <p:spTgt spid="45"/>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4"/>
                                        </p:tgtEl>
                                      </p:cBhvr>
                                    </p:animEffect>
                                    <p:set>
                                      <p:cBhvr>
                                        <p:cTn id="67" dur="1" fill="hold">
                                          <p:stCondLst>
                                            <p:cond delay="499"/>
                                          </p:stCondLst>
                                        </p:cTn>
                                        <p:tgtEl>
                                          <p:spTgt spid="34"/>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1031"/>
                                        </p:tgtEl>
                                        <p:attrNameLst>
                                          <p:attrName>style.visibility</p:attrName>
                                        </p:attrNameLst>
                                      </p:cBhvr>
                                      <p:to>
                                        <p:strVal val="visible"/>
                                      </p:to>
                                    </p:set>
                                    <p:animEffect transition="in" filter="fade">
                                      <p:cBhvr>
                                        <p:cTn id="70" dur="500"/>
                                        <p:tgtEl>
                                          <p:spTgt spid="1031"/>
                                        </p:tgtEl>
                                      </p:cBhvr>
                                    </p:animEffect>
                                  </p:childTnLst>
                                </p:cTn>
                              </p:par>
                              <p:par>
                                <p:cTn id="71" presetID="1" presetClass="entr" presetSubtype="0"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0"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031"/>
                                        </p:tgtEl>
                                      </p:cBhvr>
                                    </p:animEffect>
                                    <p:set>
                                      <p:cBhvr>
                                        <p:cTn id="80" dur="1" fill="hold">
                                          <p:stCondLst>
                                            <p:cond delay="499"/>
                                          </p:stCondLst>
                                        </p:cTn>
                                        <p:tgtEl>
                                          <p:spTgt spid="1031"/>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39"/>
                                        </p:tgtEl>
                                      </p:cBhvr>
                                    </p:animEffect>
                                    <p:set>
                                      <p:cBhvr>
                                        <p:cTn id="83" dur="1" fill="hold">
                                          <p:stCondLst>
                                            <p:cond delay="499"/>
                                          </p:stCondLst>
                                        </p:cTn>
                                        <p:tgtEl>
                                          <p:spTgt spid="39"/>
                                        </p:tgtEl>
                                        <p:attrNameLst>
                                          <p:attrName>style.visibility</p:attrName>
                                        </p:attrNameLst>
                                      </p:cBhvr>
                                      <p:to>
                                        <p:strVal val="hidden"/>
                                      </p:to>
                                    </p:set>
                                  </p:childTnLst>
                                </p:cTn>
                              </p:par>
                              <p:par>
                                <p:cTn id="84" presetID="10" presetClass="entr" presetSubtype="0" fill="hold" grpId="0"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500"/>
                                        <p:tgtEl>
                                          <p:spTgt spid="22"/>
                                        </p:tgtEl>
                                      </p:cBhvr>
                                    </p:animEffect>
                                  </p:childTnLst>
                                </p:cTn>
                              </p:par>
                              <p:par>
                                <p:cTn id="87" presetID="10" presetClass="entr" presetSubtype="0" fill="hold" nodeType="withEffect">
                                  <p:stCondLst>
                                    <p:cond delay="0"/>
                                  </p:stCondLst>
                                  <p:childTnLst>
                                    <p:set>
                                      <p:cBhvr>
                                        <p:cTn id="88" dur="1" fill="hold">
                                          <p:stCondLst>
                                            <p:cond delay="0"/>
                                          </p:stCondLst>
                                        </p:cTn>
                                        <p:tgtEl>
                                          <p:spTgt spid="1037"/>
                                        </p:tgtEl>
                                        <p:attrNameLst>
                                          <p:attrName>style.visibility</p:attrName>
                                        </p:attrNameLst>
                                      </p:cBhvr>
                                      <p:to>
                                        <p:strVal val="visible"/>
                                      </p:to>
                                    </p:set>
                                    <p:animEffect transition="in" filter="fade">
                                      <p:cBhvr>
                                        <p:cTn id="89" dur="500"/>
                                        <p:tgtEl>
                                          <p:spTgt spid="1037"/>
                                        </p:tgtEl>
                                      </p:cBhvr>
                                    </p:animEffect>
                                  </p:childTnLst>
                                </p:cTn>
                              </p:par>
                              <p:par>
                                <p:cTn id="90" presetID="10" presetClass="entr" presetSubtype="0" fill="hold" nodeType="withEffect">
                                  <p:stCondLst>
                                    <p:cond delay="0"/>
                                  </p:stCondLst>
                                  <p:childTnLst>
                                    <p:set>
                                      <p:cBhvr>
                                        <p:cTn id="91" dur="1" fill="hold">
                                          <p:stCondLst>
                                            <p:cond delay="0"/>
                                          </p:stCondLst>
                                        </p:cTn>
                                        <p:tgtEl>
                                          <p:spTgt spid="1039"/>
                                        </p:tgtEl>
                                        <p:attrNameLst>
                                          <p:attrName>style.visibility</p:attrName>
                                        </p:attrNameLst>
                                      </p:cBhvr>
                                      <p:to>
                                        <p:strVal val="visible"/>
                                      </p:to>
                                    </p:set>
                                    <p:animEffect transition="in" filter="fade">
                                      <p:cBhvr>
                                        <p:cTn id="92" dur="500"/>
                                        <p:tgtEl>
                                          <p:spTgt spid="103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500"/>
                                        <p:tgtEl>
                                          <p:spTgt spid="23"/>
                                        </p:tgtEl>
                                      </p:cBhvr>
                                    </p:animEffect>
                                  </p:childTnLst>
                                </p:cTn>
                              </p:par>
                              <p:par>
                                <p:cTn id="101" presetID="10" presetClass="exit" presetSubtype="0" fill="hold" nodeType="withEffect">
                                  <p:stCondLst>
                                    <p:cond delay="0"/>
                                  </p:stCondLst>
                                  <p:childTnLst>
                                    <p:animEffect transition="out" filter="fade">
                                      <p:cBhvr>
                                        <p:cTn id="102" dur="500"/>
                                        <p:tgtEl>
                                          <p:spTgt spid="1037"/>
                                        </p:tgtEl>
                                      </p:cBhvr>
                                    </p:animEffect>
                                    <p:set>
                                      <p:cBhvr>
                                        <p:cTn id="103" dur="1" fill="hold">
                                          <p:stCondLst>
                                            <p:cond delay="499"/>
                                          </p:stCondLst>
                                        </p:cTn>
                                        <p:tgtEl>
                                          <p:spTgt spid="1037"/>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1039"/>
                                        </p:tgtEl>
                                      </p:cBhvr>
                                    </p:animEffect>
                                    <p:set>
                                      <p:cBhvr>
                                        <p:cTn id="106" dur="1" fill="hold">
                                          <p:stCondLst>
                                            <p:cond delay="499"/>
                                          </p:stCondLst>
                                        </p:cTn>
                                        <p:tgtEl>
                                          <p:spTgt spid="1039"/>
                                        </p:tgtEl>
                                        <p:attrNameLst>
                                          <p:attrName>style.visibility</p:attrName>
                                        </p:attrNameLst>
                                      </p:cBhvr>
                                      <p:to>
                                        <p:strVal val="hidden"/>
                                      </p:to>
                                    </p:set>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500"/>
                                        <p:tgtEl>
                                          <p:spTgt spid="31"/>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fade">
                                      <p:cBhvr>
                                        <p:cTn id="114" dur="500"/>
                                        <p:tgtEl>
                                          <p:spTgt spid="2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fade">
                                      <p:cBhvr>
                                        <p:cTn id="117" dur="500"/>
                                        <p:tgtEl>
                                          <p:spTgt spid="32"/>
                                        </p:tgtEl>
                                      </p:cBhvr>
                                    </p:animEffect>
                                  </p:childTnLst>
                                </p:cTn>
                              </p:par>
                              <p:par>
                                <p:cTn id="118" presetID="10" presetClass="entr" presetSubtype="0" fill="hold" nodeType="with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500"/>
                                        <p:tgtEl>
                                          <p:spTgt spid="46"/>
                                        </p:tgtEl>
                                      </p:cBhvr>
                                    </p:animEffect>
                                  </p:childTnLst>
                                </p:cTn>
                              </p:par>
                              <p:par>
                                <p:cTn id="121" presetID="10" presetClass="entr" presetSubtype="0" fill="hold" nodeType="with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500"/>
                                        <p:tgtEl>
                                          <p:spTgt spid="4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25"/>
                                        </p:tgtEl>
                                        <p:attrNameLst>
                                          <p:attrName>style.visibility</p:attrName>
                                        </p:attrNameLst>
                                      </p:cBhvr>
                                      <p:to>
                                        <p:strVal val="visible"/>
                                      </p:to>
                                    </p:set>
                                    <p:animEffect transition="in" filter="fade">
                                      <p:cBhvr>
                                        <p:cTn id="128" dur="500"/>
                                        <p:tgtEl>
                                          <p:spTgt spid="25"/>
                                        </p:tgtEl>
                                      </p:cBhvr>
                                    </p:animEffect>
                                  </p:childTnLst>
                                </p:cTn>
                              </p:par>
                              <p:par>
                                <p:cTn id="129" presetID="10" presetClass="exit" presetSubtype="0" fill="hold" nodeType="withEffect">
                                  <p:stCondLst>
                                    <p:cond delay="0"/>
                                  </p:stCondLst>
                                  <p:childTnLst>
                                    <p:animEffect transition="out" filter="fade">
                                      <p:cBhvr>
                                        <p:cTn id="130" dur="500"/>
                                        <p:tgtEl>
                                          <p:spTgt spid="46"/>
                                        </p:tgtEl>
                                      </p:cBhvr>
                                    </p:animEffect>
                                    <p:set>
                                      <p:cBhvr>
                                        <p:cTn id="131" dur="1" fill="hold">
                                          <p:stCondLst>
                                            <p:cond delay="499"/>
                                          </p:stCondLst>
                                        </p:cTn>
                                        <p:tgtEl>
                                          <p:spTgt spid="46"/>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40"/>
                                        </p:tgtEl>
                                      </p:cBhvr>
                                    </p:animEffect>
                                    <p:set>
                                      <p:cBhvr>
                                        <p:cTn id="134" dur="1" fill="hold">
                                          <p:stCondLst>
                                            <p:cond delay="499"/>
                                          </p:stCondLst>
                                        </p:cTn>
                                        <p:tgtEl>
                                          <p:spTgt spid="40"/>
                                        </p:tgtEl>
                                        <p:attrNameLst>
                                          <p:attrName>style.visibility</p:attrName>
                                        </p:attrNameLst>
                                      </p:cBhvr>
                                      <p:to>
                                        <p:strVal val="hidden"/>
                                      </p:to>
                                    </p:set>
                                  </p:childTnLst>
                                </p:cTn>
                              </p:par>
                              <p:par>
                                <p:cTn id="135" presetID="10" presetClass="entr" presetSubtype="0" fill="hold" nodeType="with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500"/>
                                        <p:tgtEl>
                                          <p:spTgt spid="4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3"/>
                                        </p:tgtEl>
                                        <p:attrNameLst>
                                          <p:attrName>style.visibility</p:attrName>
                                        </p:attrNameLst>
                                      </p:cBhvr>
                                      <p:to>
                                        <p:strVal val="visible"/>
                                      </p:to>
                                    </p:set>
                                    <p:animEffect transition="in" filter="fade">
                                      <p:cBhvr>
                                        <p:cTn id="140" dur="500"/>
                                        <p:tgtEl>
                                          <p:spTgt spid="33"/>
                                        </p:tgtEl>
                                      </p:cBhvr>
                                    </p:animEffect>
                                  </p:childTnLst>
                                </p:cTn>
                              </p:par>
                              <p:par>
                                <p:cTn id="141" presetID="10" presetClass="entr" presetSubtype="0" fill="hold" nodeType="withEffect">
                                  <p:stCondLst>
                                    <p:cond delay="0"/>
                                  </p:stCondLst>
                                  <p:childTnLst>
                                    <p:set>
                                      <p:cBhvr>
                                        <p:cTn id="142" dur="1" fill="hold">
                                          <p:stCondLst>
                                            <p:cond delay="0"/>
                                          </p:stCondLst>
                                        </p:cTn>
                                        <p:tgtEl>
                                          <p:spTgt spid="48"/>
                                        </p:tgtEl>
                                        <p:attrNameLst>
                                          <p:attrName>style.visibility</p:attrName>
                                        </p:attrNameLst>
                                      </p:cBhvr>
                                      <p:to>
                                        <p:strVal val="visible"/>
                                      </p:to>
                                    </p:set>
                                    <p:animEffect transition="in" filter="fade">
                                      <p:cBhvr>
                                        <p:cTn id="143" dur="500"/>
                                        <p:tgtEl>
                                          <p:spTgt spid="48"/>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nodeType="clickEffect">
                                  <p:stCondLst>
                                    <p:cond delay="0"/>
                                  </p:stCondLst>
                                  <p:childTnLst>
                                    <p:animEffect transition="out" filter="fade">
                                      <p:cBhvr>
                                        <p:cTn id="147" dur="500"/>
                                        <p:tgtEl>
                                          <p:spTgt spid="47"/>
                                        </p:tgtEl>
                                      </p:cBhvr>
                                    </p:animEffect>
                                    <p:set>
                                      <p:cBhvr>
                                        <p:cTn id="148" dur="1" fill="hold">
                                          <p:stCondLst>
                                            <p:cond delay="499"/>
                                          </p:stCondLst>
                                        </p:cTn>
                                        <p:tgtEl>
                                          <p:spTgt spid="47"/>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48"/>
                                        </p:tgtEl>
                                      </p:cBhvr>
                                    </p:animEffect>
                                    <p:set>
                                      <p:cBhvr>
                                        <p:cTn id="151" dur="1" fill="hold">
                                          <p:stCondLst>
                                            <p:cond delay="499"/>
                                          </p:stCondLst>
                                        </p:cTn>
                                        <p:tgtEl>
                                          <p:spTgt spid="48"/>
                                        </p:tgtEl>
                                        <p:attrNameLst>
                                          <p:attrName>style.visibility</p:attrName>
                                        </p:attrNameLst>
                                      </p:cBhvr>
                                      <p:to>
                                        <p:strVal val="hidden"/>
                                      </p:to>
                                    </p:set>
                                  </p:childTnLst>
                                </p:cTn>
                              </p:par>
                              <p:par>
                                <p:cTn id="152" presetID="10" presetClass="entr" presetSubtype="0" fill="hold" grpId="0" nodeType="withEffect">
                                  <p:stCondLst>
                                    <p:cond delay="0"/>
                                  </p:stCondLst>
                                  <p:childTnLst>
                                    <p:set>
                                      <p:cBhvr>
                                        <p:cTn id="153" dur="1" fill="hold">
                                          <p:stCondLst>
                                            <p:cond delay="0"/>
                                          </p:stCondLst>
                                        </p:cTn>
                                        <p:tgtEl>
                                          <p:spTgt spid="41"/>
                                        </p:tgtEl>
                                        <p:attrNameLst>
                                          <p:attrName>style.visibility</p:attrName>
                                        </p:attrNameLst>
                                      </p:cBhvr>
                                      <p:to>
                                        <p:strVal val="visible"/>
                                      </p:to>
                                    </p:set>
                                    <p:animEffect transition="in" filter="fade">
                                      <p:cBhvr>
                                        <p:cTn id="154" dur="500"/>
                                        <p:tgtEl>
                                          <p:spTgt spid="41"/>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2050"/>
                                        </p:tgtEl>
                                        <p:attrNameLst>
                                          <p:attrName>style.visibility</p:attrName>
                                        </p:attrNameLst>
                                      </p:cBhvr>
                                      <p:to>
                                        <p:strVal val="visible"/>
                                      </p:to>
                                    </p:set>
                                    <p:animEffect transition="in" filter="fade">
                                      <p:cBhvr>
                                        <p:cTn id="15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7" grpId="0"/>
      <p:bldP spid="28" grpId="0"/>
      <p:bldP spid="29" grpId="0"/>
      <p:bldP spid="30" grpId="0"/>
      <p:bldP spid="31" grpId="0"/>
      <p:bldP spid="32" grpId="0"/>
      <p:bldP spid="33" grpId="0"/>
      <p:bldP spid="35" grpId="0"/>
      <p:bldGraphic spid="41" grpId="0">
        <p:bldAsOne/>
      </p:bldGraphic>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4619" y="571351"/>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9"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246" y="613641"/>
            <a:ext cx="1144580" cy="11704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5486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19780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mc:AlternateContent xmlns:mc="http://schemas.openxmlformats.org/markup-compatibility/2006" xmlns:a14="http://schemas.microsoft.com/office/drawing/2010/main">
        <mc:Choice Requires="a14">
          <p:sp>
            <p:nvSpPr>
              <p:cNvPr id="11" name="TextBox 10"/>
              <p:cNvSpPr txBox="1"/>
              <p:nvPr/>
            </p:nvSpPr>
            <p:spPr>
              <a:xfrm>
                <a:off x="1219200" y="995067"/>
                <a:ext cx="11430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a:t>
                </a:r>
                <a14:m>
                  <m:oMath xmlns:m="http://schemas.openxmlformats.org/officeDocument/2006/math">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𝑥</m:t>
                        </m:r>
                      </m:e>
                    </m:acc>
                    <m:r>
                      <a:rPr lang="en-US" i="1">
                        <a:solidFill>
                          <a:srgbClr val="FFFFFF"/>
                        </a:solidFill>
                        <a:latin typeface="Cambria Math"/>
                      </a:rPr>
                      <m:t>)</m:t>
                    </m:r>
                  </m:oMath>
                </a14:m>
                <a:endParaRPr lang="en-US" dirty="0">
                  <a:solidFill>
                    <a:srgbClr val="FFFFFF"/>
                  </a:solidFill>
                  <a:ea typeface="ＭＳ Ｐゴシック" pitchFamily="34" charset="-128"/>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219200" y="995067"/>
                <a:ext cx="1143000" cy="369332"/>
              </a:xfrm>
              <a:prstGeom prst="rect">
                <a:avLst/>
              </a:prstGeom>
              <a:blipFill rotWithShape="1">
                <a:blip r:embed="rId4"/>
                <a:stretch>
                  <a:fillRect l="-3191" t="-8197" r="-13298"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a:solidFill>
                                <a:srgbClr val="FFFFFF"/>
                              </a:solidFill>
                              <a:latin typeface="Cambria Math"/>
                            </a:rPr>
                            <m:t>1</m:t>
                          </m:r>
                        </m:sub>
                      </m:sSub>
                    </m:oMath>
                  </m:oMathPara>
                </a14:m>
                <a:endParaRPr lang="en-US" dirty="0">
                  <a:solidFill>
                    <a:srgbClr val="FFFFFF"/>
                  </a:solidFill>
                  <a:ea typeface="ＭＳ Ｐゴシック" pitchFamily="34" charset="-128"/>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60375" y="1600200"/>
                <a:ext cx="454025" cy="369332"/>
              </a:xfrm>
              <a:prstGeom prst="rect">
                <a:avLst/>
              </a:prstGeom>
              <a:blipFill rotWithShape="1">
                <a:blip r:embed="rId5"/>
                <a:stretch>
                  <a:fillRect l="-270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0375" y="2068286"/>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m:t>
                          </m:r>
                        </m:sub>
                      </m:sSub>
                    </m:oMath>
                  </m:oMathPara>
                </a14:m>
                <a:endParaRPr lang="en-US" dirty="0">
                  <a:solidFill>
                    <a:srgbClr val="FFFFFF"/>
                  </a:solidFill>
                  <a:ea typeface="ＭＳ Ｐゴシック" pitchFamily="34" charset="-128"/>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60375" y="2068286"/>
                <a:ext cx="454025" cy="369332"/>
              </a:xfrm>
              <a:prstGeom prst="rect">
                <a:avLst/>
              </a:prstGeom>
              <a:blipFill rotWithShape="1">
                <a:blip r:embed="rId6"/>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60374" y="2590018"/>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3</m:t>
                          </m:r>
                        </m:sub>
                      </m:sSub>
                    </m:oMath>
                  </m:oMathPara>
                </a14:m>
                <a:endParaRPr lang="en-US" dirty="0">
                  <a:solidFill>
                    <a:srgbClr val="FFFFFF"/>
                  </a:solidFill>
                  <a:ea typeface="ＭＳ Ｐゴシック" pitchFamily="34" charset="-128"/>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60374" y="2590018"/>
                <a:ext cx="454025" cy="369332"/>
              </a:xfrm>
              <a:prstGeom prst="rect">
                <a:avLst/>
              </a:prstGeom>
              <a:blipFill rotWithShape="1">
                <a:blip r:embed="rId7"/>
                <a:stretch>
                  <a:fillRect l="-4054"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60374" y="311175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4</m:t>
                          </m:r>
                        </m:sub>
                      </m:sSub>
                    </m:oMath>
                  </m:oMathPara>
                </a14:m>
                <a:endParaRPr lang="en-US"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369332"/>
              </a:xfrm>
              <a:prstGeom prst="rect">
                <a:avLst/>
              </a:prstGeom>
              <a:blipFill rotWithShape="1">
                <a:blip r:embed="rId8"/>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60373" y="36576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m:t>
                          </m:r>
                        </m:sub>
                      </m:sSub>
                    </m:oMath>
                  </m:oMathPara>
                </a14:m>
                <a:endParaRPr lang="en-US" dirty="0">
                  <a:solidFill>
                    <a:srgbClr val="FFFFFF"/>
                  </a:solidFill>
                  <a:ea typeface="ＭＳ Ｐゴシック" pitchFamily="34" charset="-128"/>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60373" y="3657600"/>
                <a:ext cx="454025" cy="369332"/>
              </a:xfrm>
              <a:prstGeom prst="rect">
                <a:avLst/>
              </a:prstGeom>
              <a:blipFill rotWithShape="1">
                <a:blip r:embed="rId9"/>
                <a:stretch>
                  <a:fillRect l="-4054" b="-1639"/>
                </a:stretch>
              </a:blipFill>
            </p:spPr>
            <p:txBody>
              <a:bodyPr/>
              <a:lstStyle/>
              <a:p>
                <a:r>
                  <a:rPr lang="en-US">
                    <a:noFill/>
                  </a:rPr>
                  <a:t> </a:t>
                </a:r>
              </a:p>
            </p:txBody>
          </p:sp>
        </mc:Fallback>
      </mc:AlternateContent>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231778" y="5486400"/>
                <a:ext cx="8350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5999</m:t>
                          </m:r>
                        </m:sub>
                      </m:sSub>
                    </m:oMath>
                  </m:oMathPara>
                </a14:m>
                <a:endParaRPr lang="en-US"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231778" y="5486400"/>
                <a:ext cx="835022" cy="369332"/>
              </a:xfrm>
              <a:prstGeom prst="rect">
                <a:avLst/>
              </a:prstGeom>
              <a:blipFill rotWithShape="1">
                <a:blip r:embed="rId10"/>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46074" y="6054398"/>
                <a:ext cx="682626"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6000</m:t>
                          </m:r>
                        </m:sub>
                      </m:sSub>
                    </m:oMath>
                  </m:oMathPara>
                </a14:m>
                <a:endParaRPr lang="en-US" dirty="0">
                  <a:solidFill>
                    <a:srgbClr val="FFFFFF"/>
                  </a:solidFill>
                  <a:ea typeface="ＭＳ Ｐゴシック" pitchFamily="34" charset="-128"/>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46074" y="6054398"/>
                <a:ext cx="682626" cy="369332"/>
              </a:xfrm>
              <a:prstGeom prst="rect">
                <a:avLst/>
              </a:prstGeom>
              <a:blipFill rotWithShape="1">
                <a:blip r:embed="rId11"/>
                <a:stretch>
                  <a:fillRect l="-6250" b="-1639"/>
                </a:stretch>
              </a:blipFill>
            </p:spPr>
            <p:txBody>
              <a:bodyPr/>
              <a:lstStyle/>
              <a:p>
                <a:r>
                  <a:rPr lang="en-US">
                    <a:noFill/>
                  </a:rPr>
                  <a:t> </a:t>
                </a:r>
              </a:p>
            </p:txBody>
          </p:sp>
        </mc:Fallback>
      </mc:AlternateContent>
      <p:sp>
        <p:nvSpPr>
          <p:cNvPr id="27" name="TextBox 26"/>
          <p:cNvSpPr txBox="1"/>
          <p:nvPr/>
        </p:nvSpPr>
        <p:spPr>
          <a:xfrm>
            <a:off x="1406523" y="2068286"/>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28" name="TextBox 27"/>
          <p:cNvSpPr txBox="1"/>
          <p:nvPr/>
        </p:nvSpPr>
        <p:spPr>
          <a:xfrm>
            <a:off x="1406522" y="2590018"/>
            <a:ext cx="5302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2</a:t>
            </a:r>
          </a:p>
        </p:txBody>
      </p:sp>
      <p:sp>
        <p:nvSpPr>
          <p:cNvPr id="29" name="TextBox 28"/>
          <p:cNvSpPr txBox="1"/>
          <p:nvPr/>
        </p:nvSpPr>
        <p:spPr>
          <a:xfrm>
            <a:off x="1406522"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30" name="TextBox 29"/>
          <p:cNvSpPr txBox="1"/>
          <p:nvPr/>
        </p:nvSpPr>
        <p:spPr>
          <a:xfrm>
            <a:off x="1406521" y="3657600"/>
            <a:ext cx="568327"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5.5</a:t>
            </a:r>
          </a:p>
        </p:txBody>
      </p:sp>
      <p:sp>
        <p:nvSpPr>
          <p:cNvPr id="31" name="TextBox 30"/>
          <p:cNvSpPr txBox="1"/>
          <p:nvPr/>
        </p:nvSpPr>
        <p:spPr>
          <a:xfrm>
            <a:off x="1406523"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330320" y="548640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4.2</a:t>
            </a:r>
          </a:p>
        </p:txBody>
      </p:sp>
      <p:sp>
        <p:nvSpPr>
          <p:cNvPr id="33" name="TextBox 32"/>
          <p:cNvSpPr txBox="1"/>
          <p:nvPr/>
        </p:nvSpPr>
        <p:spPr>
          <a:xfrm>
            <a:off x="1292222" y="6054398"/>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3.4</a:t>
            </a:r>
          </a:p>
        </p:txBody>
      </p:sp>
      <p:pic>
        <p:nvPicPr>
          <p:cNvPr id="34" name="Picture 9" descr="http://www.iflg.uk.com/captcha/dice3.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0819" y="635032"/>
            <a:ext cx="1128381" cy="115901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406523" y="1600200"/>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3.6</a:t>
            </a:r>
          </a:p>
        </p:txBody>
      </p:sp>
      <p:pic>
        <p:nvPicPr>
          <p:cNvPr id="36"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419" y="658325"/>
            <a:ext cx="1144580" cy="117047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49218" y="59038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1" descr="http://www.workforcewellness.co.uk/captcha/dice4.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20200" y="3582719"/>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1477" y="733176"/>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1173" y="637698"/>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13" descr="http://www.iflg.uk.com/captcha/dice5.g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6849" y="656256"/>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3" descr="http://www.iflg.uk.com/captcha/dice5.g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57649" y="635562"/>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05419" y="658325"/>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05417" y="626816"/>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99370" y="71033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1599" y="685336"/>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4789" y="71033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7648" y="752962"/>
            <a:ext cx="1129829" cy="1160504"/>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428627" y="51054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52" name="TextBox 51"/>
          <p:cNvSpPr txBox="1"/>
          <p:nvPr/>
        </p:nvSpPr>
        <p:spPr>
          <a:xfrm>
            <a:off x="1374775" y="51054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53" name="TextBox 52"/>
              <p:cNvSpPr txBox="1"/>
              <p:nvPr/>
            </p:nvSpPr>
            <p:spPr>
              <a:xfrm>
                <a:off x="152008" y="4725660"/>
                <a:ext cx="8350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2487</m:t>
                          </m:r>
                        </m:sub>
                      </m:sSub>
                    </m:oMath>
                  </m:oMathPara>
                </a14:m>
                <a:endParaRPr lang="en-US" dirty="0">
                  <a:solidFill>
                    <a:srgbClr val="FFFFFF"/>
                  </a:solidFill>
                  <a:ea typeface="ＭＳ Ｐゴシック" pitchFamily="34" charset="-128"/>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52008" y="4725660"/>
                <a:ext cx="835022" cy="369332"/>
              </a:xfrm>
              <a:prstGeom prst="rect">
                <a:avLst/>
              </a:prstGeom>
              <a:blipFill rotWithShape="1">
                <a:blip r:embed="rId16"/>
                <a:stretch>
                  <a:fillRect b="-1639"/>
                </a:stretch>
              </a:blipFill>
            </p:spPr>
            <p:txBody>
              <a:bodyPr/>
              <a:lstStyle/>
              <a:p>
                <a:r>
                  <a:rPr lang="en-US">
                    <a:noFill/>
                  </a:rPr>
                  <a:t> </a:t>
                </a:r>
              </a:p>
            </p:txBody>
          </p:sp>
        </mc:Fallback>
      </mc:AlternateContent>
      <p:sp>
        <p:nvSpPr>
          <p:cNvPr id="54" name="TextBox 53"/>
          <p:cNvSpPr txBox="1"/>
          <p:nvPr/>
        </p:nvSpPr>
        <p:spPr>
          <a:xfrm>
            <a:off x="1250550" y="472566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1</a:t>
            </a:r>
          </a:p>
        </p:txBody>
      </p:sp>
      <p:graphicFrame>
        <p:nvGraphicFramePr>
          <p:cNvPr id="56" name="Chart 55"/>
          <p:cNvGraphicFramePr>
            <a:graphicFrameLocks/>
          </p:cNvGraphicFramePr>
          <p:nvPr/>
        </p:nvGraphicFramePr>
        <p:xfrm>
          <a:off x="2605419" y="2474943"/>
          <a:ext cx="5603248" cy="3649046"/>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7800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31"/>
                                        </p:tgtEl>
                                        <p:attrNameLst>
                                          <p:attrName>style.visibility</p:attrName>
                                        </p:attrNameLst>
                                      </p:cBhvr>
                                      <p:to>
                                        <p:strVal val="visible"/>
                                      </p:to>
                                    </p:set>
                                    <p:animEffect transition="in" filter="fade">
                                      <p:cBhvr>
                                        <p:cTn id="10" dur="500"/>
                                        <p:tgtEl>
                                          <p:spTgt spid="1031"/>
                                        </p:tgtEl>
                                      </p:cBhvr>
                                    </p:animEffect>
                                  </p:childTnLst>
                                </p:cTn>
                              </p:par>
                              <p:par>
                                <p:cTn id="11" presetID="10" presetClass="entr" presetSubtype="0" fill="hold" nodeType="withEffect">
                                  <p:stCondLst>
                                    <p:cond delay="0"/>
                                  </p:stCondLst>
                                  <p:childTnLst>
                                    <p:set>
                                      <p:cBhvr>
                                        <p:cTn id="12" dur="1" fill="hold">
                                          <p:stCondLst>
                                            <p:cond delay="0"/>
                                          </p:stCondLst>
                                        </p:cTn>
                                        <p:tgtEl>
                                          <p:spTgt spid="1039"/>
                                        </p:tgtEl>
                                        <p:attrNameLst>
                                          <p:attrName>style.visibility</p:attrName>
                                        </p:attrNameLst>
                                      </p:cBhvr>
                                      <p:to>
                                        <p:strVal val="visible"/>
                                      </p:to>
                                    </p:set>
                                    <p:animEffect transition="in" filter="fade">
                                      <p:cBhvr>
                                        <p:cTn id="13" dur="500"/>
                                        <p:tgtEl>
                                          <p:spTgt spid="1039"/>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031"/>
                                        </p:tgtEl>
                                      </p:cBhvr>
                                    </p:animEffect>
                                    <p:set>
                                      <p:cBhvr>
                                        <p:cTn id="30" dur="1" fill="hold">
                                          <p:stCondLst>
                                            <p:cond delay="499"/>
                                          </p:stCondLst>
                                        </p:cTn>
                                        <p:tgtEl>
                                          <p:spTgt spid="103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039"/>
                                        </p:tgtEl>
                                      </p:cBhvr>
                                    </p:animEffect>
                                    <p:set>
                                      <p:cBhvr>
                                        <p:cTn id="33" dur="1" fill="hold">
                                          <p:stCondLst>
                                            <p:cond delay="499"/>
                                          </p:stCondLst>
                                        </p:cTn>
                                        <p:tgtEl>
                                          <p:spTgt spid="1039"/>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4"/>
                                        </p:tgtEl>
                                      </p:cBhvr>
                                    </p:animEffect>
                                    <p:set>
                                      <p:cBhvr>
                                        <p:cTn id="36" dur="1" fill="hold">
                                          <p:stCondLst>
                                            <p:cond delay="499"/>
                                          </p:stCondLst>
                                        </p:cTn>
                                        <p:tgtEl>
                                          <p:spTgt spid="3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6"/>
                                        </p:tgtEl>
                                      </p:cBhvr>
                                    </p:animEffect>
                                    <p:set>
                                      <p:cBhvr>
                                        <p:cTn id="39" dur="1" fill="hold">
                                          <p:stCondLst>
                                            <p:cond delay="499"/>
                                          </p:stCondLst>
                                        </p:cTn>
                                        <p:tgtEl>
                                          <p:spTgt spid="3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par>
                                <p:cTn id="49" presetID="10"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41"/>
                                        </p:tgtEl>
                                      </p:cBhvr>
                                    </p:animEffect>
                                    <p:set>
                                      <p:cBhvr>
                                        <p:cTn id="68" dur="1" fill="hold">
                                          <p:stCondLst>
                                            <p:cond delay="499"/>
                                          </p:stCondLst>
                                        </p:cTn>
                                        <p:tgtEl>
                                          <p:spTgt spid="4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42"/>
                                        </p:tgtEl>
                                      </p:cBhvr>
                                    </p:animEffect>
                                    <p:set>
                                      <p:cBhvr>
                                        <p:cTn id="71" dur="1" fill="hold">
                                          <p:stCondLst>
                                            <p:cond delay="499"/>
                                          </p:stCondLst>
                                        </p:cTn>
                                        <p:tgtEl>
                                          <p:spTgt spid="42"/>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43"/>
                                        </p:tgtEl>
                                      </p:cBhvr>
                                    </p:animEffect>
                                    <p:set>
                                      <p:cBhvr>
                                        <p:cTn id="74" dur="1" fill="hold">
                                          <p:stCondLst>
                                            <p:cond delay="499"/>
                                          </p:stCondLst>
                                        </p:cTn>
                                        <p:tgtEl>
                                          <p:spTgt spid="43"/>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44"/>
                                        </p:tgtEl>
                                      </p:cBhvr>
                                    </p:animEffect>
                                    <p:set>
                                      <p:cBhvr>
                                        <p:cTn id="77" dur="1" fill="hold">
                                          <p:stCondLst>
                                            <p:cond delay="499"/>
                                          </p:stCondLst>
                                        </p:cTn>
                                        <p:tgtEl>
                                          <p:spTgt spid="44"/>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45"/>
                                        </p:tgtEl>
                                      </p:cBhvr>
                                    </p:animEffect>
                                    <p:set>
                                      <p:cBhvr>
                                        <p:cTn id="80" dur="1" fill="hold">
                                          <p:stCondLst>
                                            <p:cond delay="499"/>
                                          </p:stCondLst>
                                        </p:cTn>
                                        <p:tgtEl>
                                          <p:spTgt spid="45"/>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500"/>
                                        <p:tgtEl>
                                          <p:spTgt spid="2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500"/>
                                        <p:tgtEl>
                                          <p:spTgt spid="3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3"/>
                                        </p:tgtEl>
                                        <p:attrNameLst>
                                          <p:attrName>style.visibility</p:attrName>
                                        </p:attrNameLst>
                                      </p:cBhvr>
                                      <p:to>
                                        <p:strVal val="visible"/>
                                      </p:to>
                                    </p:set>
                                    <p:animEffect transition="in" filter="fade">
                                      <p:cBhvr>
                                        <p:cTn id="107" dur="500"/>
                                        <p:tgtEl>
                                          <p:spTgt spid="53"/>
                                        </p:tgtEl>
                                      </p:cBhvr>
                                    </p:animEffect>
                                  </p:childTnLst>
                                </p:cTn>
                              </p:par>
                              <p:par>
                                <p:cTn id="108" presetID="10" presetClass="entr" presetSubtype="0" fill="hold" nodeType="with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fade">
                                      <p:cBhvr>
                                        <p:cTn id="110" dur="500"/>
                                        <p:tgtEl>
                                          <p:spTgt spid="46"/>
                                        </p:tgtEl>
                                      </p:cBhvr>
                                    </p:animEffect>
                                  </p:childTnLst>
                                </p:cTn>
                              </p:par>
                              <p:par>
                                <p:cTn id="111" presetID="10" presetClass="entr" presetSubtype="0" fill="hold" nodeType="with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fade">
                                      <p:cBhvr>
                                        <p:cTn id="113" dur="500"/>
                                        <p:tgtEl>
                                          <p:spTgt spid="47"/>
                                        </p:tgtEl>
                                      </p:cBhvr>
                                    </p:animEffect>
                                  </p:childTnLst>
                                </p:cTn>
                              </p:par>
                              <p:par>
                                <p:cTn id="114" presetID="10" presetClass="entr" presetSubtype="0" fill="hold" nodeType="with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fade">
                                      <p:cBhvr>
                                        <p:cTn id="116" dur="500"/>
                                        <p:tgtEl>
                                          <p:spTgt spid="48"/>
                                        </p:tgtEl>
                                      </p:cBhvr>
                                    </p:animEffect>
                                  </p:childTnLst>
                                </p:cTn>
                              </p:par>
                              <p:par>
                                <p:cTn id="117" presetID="10" presetClass="entr" presetSubtype="0" fill="hold"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500"/>
                                        <p:tgtEl>
                                          <p:spTgt spid="49"/>
                                        </p:tgtEl>
                                      </p:cBhvr>
                                    </p:animEffect>
                                  </p:childTnLst>
                                </p:cTn>
                              </p:par>
                              <p:par>
                                <p:cTn id="120" presetID="10" presetClass="entr" presetSubtype="0" fill="hold"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500"/>
                                        <p:tgtEl>
                                          <p:spTgt spid="5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54"/>
                                        </p:tgtEl>
                                        <p:attrNameLst>
                                          <p:attrName>style.visibility</p:attrName>
                                        </p:attrNameLst>
                                      </p:cBhvr>
                                      <p:to>
                                        <p:strVal val="visible"/>
                                      </p:to>
                                    </p:set>
                                    <p:animEffect transition="in" filter="fade">
                                      <p:cBhvr>
                                        <p:cTn id="125" dur="500"/>
                                        <p:tgtEl>
                                          <p:spTgt spid="54"/>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nodeType="clickEffect">
                                  <p:stCondLst>
                                    <p:cond delay="0"/>
                                  </p:stCondLst>
                                  <p:childTnLst>
                                    <p:animEffect transition="out" filter="fade">
                                      <p:cBhvr>
                                        <p:cTn id="129" dur="500"/>
                                        <p:tgtEl>
                                          <p:spTgt spid="46"/>
                                        </p:tgtEl>
                                      </p:cBhvr>
                                    </p:animEffect>
                                    <p:set>
                                      <p:cBhvr>
                                        <p:cTn id="130" dur="1" fill="hold">
                                          <p:stCondLst>
                                            <p:cond delay="499"/>
                                          </p:stCondLst>
                                        </p:cTn>
                                        <p:tgtEl>
                                          <p:spTgt spid="46"/>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47"/>
                                        </p:tgtEl>
                                      </p:cBhvr>
                                    </p:animEffect>
                                    <p:set>
                                      <p:cBhvr>
                                        <p:cTn id="133" dur="1" fill="hold">
                                          <p:stCondLst>
                                            <p:cond delay="499"/>
                                          </p:stCondLst>
                                        </p:cTn>
                                        <p:tgtEl>
                                          <p:spTgt spid="47"/>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48"/>
                                        </p:tgtEl>
                                      </p:cBhvr>
                                    </p:animEffect>
                                    <p:set>
                                      <p:cBhvr>
                                        <p:cTn id="136" dur="1" fill="hold">
                                          <p:stCondLst>
                                            <p:cond delay="499"/>
                                          </p:stCondLst>
                                        </p:cTn>
                                        <p:tgtEl>
                                          <p:spTgt spid="48"/>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49"/>
                                        </p:tgtEl>
                                      </p:cBhvr>
                                    </p:animEffect>
                                    <p:set>
                                      <p:cBhvr>
                                        <p:cTn id="139" dur="1" fill="hold">
                                          <p:stCondLst>
                                            <p:cond delay="499"/>
                                          </p:stCondLst>
                                        </p:cTn>
                                        <p:tgtEl>
                                          <p:spTgt spid="49"/>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ntr" presetSubtype="0" fill="hold" grpId="0" nodeType="withEffect">
                                  <p:stCondLst>
                                    <p:cond delay="0"/>
                                  </p:stCondLst>
                                  <p:childTnLst>
                                    <p:set>
                                      <p:cBhvr>
                                        <p:cTn id="144" dur="1" fill="hold">
                                          <p:stCondLst>
                                            <p:cond delay="0"/>
                                          </p:stCondLst>
                                        </p:cTn>
                                        <p:tgtEl>
                                          <p:spTgt spid="24"/>
                                        </p:tgtEl>
                                        <p:attrNameLst>
                                          <p:attrName>style.visibility</p:attrName>
                                        </p:attrNameLst>
                                      </p:cBhvr>
                                      <p:to>
                                        <p:strVal val="visible"/>
                                      </p:to>
                                    </p:set>
                                    <p:animEffect transition="in" filter="fade">
                                      <p:cBhvr>
                                        <p:cTn id="145" dur="500"/>
                                        <p:tgtEl>
                                          <p:spTgt spid="2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5"/>
                                        </p:tgtEl>
                                        <p:attrNameLst>
                                          <p:attrName>style.visibility</p:attrName>
                                        </p:attrNameLst>
                                      </p:cBhvr>
                                      <p:to>
                                        <p:strVal val="visible"/>
                                      </p:to>
                                    </p:set>
                                    <p:animEffect transition="in" filter="fade">
                                      <p:cBhvr>
                                        <p:cTn id="148" dur="500"/>
                                        <p:tgtEl>
                                          <p:spTgt spid="25"/>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32"/>
                                        </p:tgtEl>
                                        <p:attrNameLst>
                                          <p:attrName>style.visibility</p:attrName>
                                        </p:attrNameLst>
                                      </p:cBhvr>
                                      <p:to>
                                        <p:strVal val="visible"/>
                                      </p:to>
                                    </p:set>
                                    <p:animEffect transition="in" filter="fade">
                                      <p:cBhvr>
                                        <p:cTn id="151" dur="500"/>
                                        <p:tgtEl>
                                          <p:spTgt spid="32"/>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33"/>
                                        </p:tgtEl>
                                        <p:attrNameLst>
                                          <p:attrName>style.visibility</p:attrName>
                                        </p:attrNameLst>
                                      </p:cBhvr>
                                      <p:to>
                                        <p:strVal val="visible"/>
                                      </p:to>
                                    </p:set>
                                    <p:animEffect transition="in" filter="fade">
                                      <p:cBhvr>
                                        <p:cTn id="154" dur="500"/>
                                        <p:tgtEl>
                                          <p:spTgt spid="33"/>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500"/>
                                        <p:tgtEl>
                                          <p:spTgt spid="5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52"/>
                                        </p:tgtEl>
                                        <p:attrNameLst>
                                          <p:attrName>style.visibility</p:attrName>
                                        </p:attrNameLst>
                                      </p:cBhvr>
                                      <p:to>
                                        <p:strVal val="visible"/>
                                      </p:to>
                                    </p:set>
                                    <p:animEffect transition="in" filter="fade">
                                      <p:cBhvr>
                                        <p:cTn id="160" dur="500"/>
                                        <p:tgtEl>
                                          <p:spTgt spid="52"/>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fade">
                                      <p:cBhvr>
                                        <p:cTn id="16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7" grpId="0"/>
      <p:bldP spid="28" grpId="0"/>
      <p:bldP spid="29" grpId="0"/>
      <p:bldP spid="30" grpId="0"/>
      <p:bldP spid="31" grpId="0"/>
      <p:bldP spid="32" grpId="0"/>
      <p:bldP spid="33" grpId="0"/>
      <p:bldP spid="35" grpId="0"/>
      <p:bldP spid="51" grpId="0"/>
      <p:bldP spid="52" grpId="0"/>
      <p:bldP spid="53" grpId="0"/>
      <p:bldP spid="54" grpId="0"/>
      <p:bldGraphic spid="56" grpId="0">
        <p:bldAsOne/>
      </p:bldGraphic>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4619" y="571351"/>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9"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246" y="613641"/>
            <a:ext cx="1144580" cy="11704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449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18256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mc:AlternateContent xmlns:mc="http://schemas.openxmlformats.org/markup-compatibility/2006" xmlns:a14="http://schemas.microsoft.com/office/drawing/2010/main">
        <mc:Choice Requires="a14">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a:solidFill>
                                <a:srgbClr val="FFFFFF"/>
                              </a:solidFill>
                              <a:latin typeface="Cambria Math"/>
                            </a:rPr>
                            <m:t>1</m:t>
                          </m:r>
                        </m:sub>
                      </m:sSub>
                    </m:oMath>
                  </m:oMathPara>
                </a14:m>
                <a:endParaRPr lang="en-US" dirty="0">
                  <a:solidFill>
                    <a:srgbClr val="FFFFFF"/>
                  </a:solidFill>
                  <a:ea typeface="ＭＳ Ｐゴシック" pitchFamily="34" charset="-128"/>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60375" y="1600200"/>
                <a:ext cx="454025" cy="369332"/>
              </a:xfrm>
              <a:prstGeom prst="rect">
                <a:avLst/>
              </a:prstGeom>
              <a:blipFill rotWithShape="1">
                <a:blip r:embed="rId4"/>
                <a:stretch>
                  <a:fillRect l="-270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0375" y="2068286"/>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m:t>
                          </m:r>
                        </m:sub>
                      </m:sSub>
                    </m:oMath>
                  </m:oMathPara>
                </a14:m>
                <a:endParaRPr lang="en-US" dirty="0">
                  <a:solidFill>
                    <a:srgbClr val="FFFFFF"/>
                  </a:solidFill>
                  <a:ea typeface="ＭＳ Ｐゴシック" pitchFamily="34" charset="-128"/>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60375" y="2068286"/>
                <a:ext cx="454025" cy="369332"/>
              </a:xfrm>
              <a:prstGeom prst="rect">
                <a:avLst/>
              </a:prstGeom>
              <a:blipFill rotWithShape="1">
                <a:blip r:embed="rId5"/>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60374" y="2590018"/>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3</m:t>
                          </m:r>
                        </m:sub>
                      </m:sSub>
                    </m:oMath>
                  </m:oMathPara>
                </a14:m>
                <a:endParaRPr lang="en-US" dirty="0">
                  <a:solidFill>
                    <a:srgbClr val="FFFFFF"/>
                  </a:solidFill>
                  <a:ea typeface="ＭＳ Ｐゴシック" pitchFamily="34" charset="-128"/>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60374" y="2590018"/>
                <a:ext cx="454025" cy="369332"/>
              </a:xfrm>
              <a:prstGeom prst="rect">
                <a:avLst/>
              </a:prstGeom>
              <a:blipFill rotWithShape="1">
                <a:blip r:embed="rId6"/>
                <a:stretch>
                  <a:fillRect l="-4054"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60374" y="311175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4</m:t>
                          </m:r>
                        </m:sub>
                      </m:sSub>
                    </m:oMath>
                  </m:oMathPara>
                </a14:m>
                <a:endParaRPr lang="en-US"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369332"/>
              </a:xfrm>
              <a:prstGeom prst="rect">
                <a:avLst/>
              </a:prstGeom>
              <a:blipFill rotWithShape="1">
                <a:blip r:embed="rId7"/>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60373" y="36576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m:t>
                          </m:r>
                        </m:sub>
                      </m:sSub>
                    </m:oMath>
                  </m:oMathPara>
                </a14:m>
                <a:endParaRPr lang="en-US" dirty="0">
                  <a:solidFill>
                    <a:srgbClr val="FFFFFF"/>
                  </a:solidFill>
                  <a:ea typeface="ＭＳ Ｐゴシック" pitchFamily="34" charset="-128"/>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60373" y="3657600"/>
                <a:ext cx="454025" cy="369332"/>
              </a:xfrm>
              <a:prstGeom prst="rect">
                <a:avLst/>
              </a:prstGeom>
              <a:blipFill rotWithShape="1">
                <a:blip r:embed="rId8"/>
                <a:stretch>
                  <a:fillRect l="-4054" b="-1639"/>
                </a:stretch>
              </a:blipFill>
            </p:spPr>
            <p:txBody>
              <a:bodyPr/>
              <a:lstStyle/>
              <a:p>
                <a:r>
                  <a:rPr lang="en-US">
                    <a:noFill/>
                  </a:rPr>
                  <a:t> </a:t>
                </a:r>
              </a:p>
            </p:txBody>
          </p:sp>
        </mc:Fallback>
      </mc:AlternateContent>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155580" y="4560221"/>
                <a:ext cx="8350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5999</m:t>
                          </m:r>
                        </m:sub>
                      </m:sSub>
                    </m:oMath>
                  </m:oMathPara>
                </a14:m>
                <a:endParaRPr lang="en-US"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55580" y="4560221"/>
                <a:ext cx="835022" cy="369332"/>
              </a:xfrm>
              <a:prstGeom prst="rect">
                <a:avLst/>
              </a:prstGeom>
              <a:blipFill rotWithShape="1">
                <a:blip r:embed="rId9"/>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69876" y="5128219"/>
                <a:ext cx="682626"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6000</m:t>
                          </m:r>
                        </m:sub>
                      </m:sSub>
                    </m:oMath>
                  </m:oMathPara>
                </a14:m>
                <a:endParaRPr lang="en-US" dirty="0">
                  <a:solidFill>
                    <a:srgbClr val="FFFFFF"/>
                  </a:solidFill>
                  <a:ea typeface="ＭＳ Ｐゴシック" pitchFamily="34" charset="-128"/>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69876" y="5128219"/>
                <a:ext cx="682626" cy="369332"/>
              </a:xfrm>
              <a:prstGeom prst="rect">
                <a:avLst/>
              </a:prstGeom>
              <a:blipFill rotWithShape="1">
                <a:blip r:embed="rId10"/>
                <a:stretch>
                  <a:fillRect l="-6250" b="-1639"/>
                </a:stretch>
              </a:blipFill>
            </p:spPr>
            <p:txBody>
              <a:bodyPr/>
              <a:lstStyle/>
              <a:p>
                <a:r>
                  <a:rPr lang="en-US">
                    <a:noFill/>
                  </a:rPr>
                  <a:t> </a:t>
                </a:r>
              </a:p>
            </p:txBody>
          </p:sp>
        </mc:Fallback>
      </mc:AlternateContent>
      <p:sp>
        <p:nvSpPr>
          <p:cNvPr id="27" name="TextBox 26"/>
          <p:cNvSpPr txBox="1"/>
          <p:nvPr/>
        </p:nvSpPr>
        <p:spPr>
          <a:xfrm>
            <a:off x="1216024" y="2068286"/>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3.1</a:t>
            </a:r>
          </a:p>
        </p:txBody>
      </p:sp>
      <p:sp>
        <p:nvSpPr>
          <p:cNvPr id="28" name="TextBox 27"/>
          <p:cNvSpPr txBox="1"/>
          <p:nvPr/>
        </p:nvSpPr>
        <p:spPr>
          <a:xfrm>
            <a:off x="1216024" y="2590018"/>
            <a:ext cx="5302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2.9</a:t>
            </a:r>
          </a:p>
        </p:txBody>
      </p:sp>
      <p:sp>
        <p:nvSpPr>
          <p:cNvPr id="29" name="TextBox 28"/>
          <p:cNvSpPr txBox="1"/>
          <p:nvPr/>
        </p:nvSpPr>
        <p:spPr>
          <a:xfrm>
            <a:off x="1216024" y="3111750"/>
            <a:ext cx="5683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4.3</a:t>
            </a:r>
          </a:p>
        </p:txBody>
      </p:sp>
      <p:sp>
        <p:nvSpPr>
          <p:cNvPr id="30" name="TextBox 29"/>
          <p:cNvSpPr txBox="1"/>
          <p:nvPr/>
        </p:nvSpPr>
        <p:spPr>
          <a:xfrm>
            <a:off x="1216024" y="3657600"/>
            <a:ext cx="568327"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3.1</a:t>
            </a:r>
          </a:p>
        </p:txBody>
      </p:sp>
      <p:sp>
        <p:nvSpPr>
          <p:cNvPr id="31" name="TextBox 30"/>
          <p:cNvSpPr txBox="1"/>
          <p:nvPr/>
        </p:nvSpPr>
        <p:spPr>
          <a:xfrm>
            <a:off x="1216024"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216024" y="4560221"/>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4.2</a:t>
            </a:r>
          </a:p>
        </p:txBody>
      </p:sp>
      <p:sp>
        <p:nvSpPr>
          <p:cNvPr id="33" name="TextBox 32"/>
          <p:cNvSpPr txBox="1"/>
          <p:nvPr/>
        </p:nvSpPr>
        <p:spPr>
          <a:xfrm>
            <a:off x="1216024" y="5128219"/>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3.7</a:t>
            </a:r>
          </a:p>
        </p:txBody>
      </p:sp>
      <p:pic>
        <p:nvPicPr>
          <p:cNvPr id="34" name="Picture 9" descr="http://www.iflg.uk.com/captcha/dice3.g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00819" y="635032"/>
            <a:ext cx="1128381" cy="115901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216024" y="1600200"/>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3.3</a:t>
            </a:r>
          </a:p>
        </p:txBody>
      </p:sp>
      <p:pic>
        <p:nvPicPr>
          <p:cNvPr id="36"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419" y="658325"/>
            <a:ext cx="1144580" cy="117047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iflg.uk.com/captcha/dice1.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9218" y="59038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1" descr="http://www.workforcewellness.co.uk/captcha/dice4.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20200" y="3582719"/>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6858" y="1850214"/>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554" y="1754736"/>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13" descr="http://www.iflg.uk.com/captcha/dice5.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52230" y="1773294"/>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3" descr="http://www.iflg.uk.com/captcha/dice5.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43030" y="1752600"/>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www.iflg.uk.com/captcha/dice1.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0800" y="1775363"/>
            <a:ext cx="1129829" cy="11605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1" name="Chart 60"/>
          <p:cNvGraphicFramePr>
            <a:graphicFrameLocks/>
          </p:cNvGraphicFramePr>
          <p:nvPr/>
        </p:nvGraphicFramePr>
        <p:xfrm>
          <a:off x="2867016" y="3010651"/>
          <a:ext cx="5707280" cy="3586440"/>
        </p:xfrm>
        <a:graphic>
          <a:graphicData uri="http://schemas.openxmlformats.org/drawingml/2006/chart">
            <c:chart xmlns:c="http://schemas.openxmlformats.org/drawingml/2006/chart" xmlns:r="http://schemas.openxmlformats.org/officeDocument/2006/relationships" r:id="rId15"/>
          </a:graphicData>
        </a:graphic>
      </p:graphicFrame>
      <mc:AlternateContent xmlns:mc="http://schemas.openxmlformats.org/markup-compatibility/2006" xmlns:a14="http://schemas.microsoft.com/office/drawing/2010/main">
        <mc:Choice Requires="a14">
          <p:sp>
            <p:nvSpPr>
              <p:cNvPr id="3" name="Rectangle 2"/>
              <p:cNvSpPr/>
              <p:nvPr/>
            </p:nvSpPr>
            <p:spPr>
              <a:xfrm>
                <a:off x="1216951" y="1014212"/>
                <a:ext cx="1054071" cy="369332"/>
              </a:xfrm>
              <a:prstGeom prst="rect">
                <a:avLst/>
              </a:prstGeom>
            </p:spPr>
            <p:txBody>
              <a:bodyPr wrap="none">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a:t>
                </a:r>
                <a14:m>
                  <m:oMath xmlns:m="http://schemas.openxmlformats.org/officeDocument/2006/math">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𝑥</m:t>
                        </m:r>
                      </m:e>
                    </m:acc>
                    <m:r>
                      <a:rPr lang="en-US" i="1">
                        <a:solidFill>
                          <a:srgbClr val="FFFFFF"/>
                        </a:solidFill>
                        <a:latin typeface="Cambria Math"/>
                      </a:rPr>
                      <m:t>)</m:t>
                    </m:r>
                  </m:oMath>
                </a14:m>
                <a:endParaRPr lang="en-US" dirty="0">
                  <a:solidFill>
                    <a:srgbClr val="FFFFFF"/>
                  </a:solidFill>
                  <a:ea typeface="ＭＳ Ｐゴシック" pitchFamily="34" charset="-128"/>
                </a:endParaRPr>
              </a:p>
            </p:txBody>
          </p:sp>
        </mc:Choice>
        <mc:Fallback xmlns="">
          <p:sp>
            <p:nvSpPr>
              <p:cNvPr id="3" name="Rectangle 2"/>
              <p:cNvSpPr>
                <a:spLocks noRot="1" noChangeAspect="1" noMove="1" noResize="1" noEditPoints="1" noAdjustHandles="1" noChangeArrowheads="1" noChangeShapeType="1" noTextEdit="1"/>
              </p:cNvSpPr>
              <p:nvPr/>
            </p:nvSpPr>
            <p:spPr>
              <a:xfrm>
                <a:off x="1216951" y="1014212"/>
                <a:ext cx="1054071" cy="369332"/>
              </a:xfrm>
              <a:prstGeom prst="rect">
                <a:avLst/>
              </a:prstGeom>
              <a:blipFill rotWithShape="1">
                <a:blip r:embed="rId16"/>
                <a:stretch>
                  <a:fillRect l="-8092" t="-8197" r="-18497" b="-24590"/>
                </a:stretch>
              </a:blipFill>
            </p:spPr>
            <p:txBody>
              <a:bodyPr/>
              <a:lstStyle/>
              <a:p>
                <a:r>
                  <a:rPr lang="en-US">
                    <a:noFill/>
                  </a:rPr>
                  <a:t> </a:t>
                </a:r>
              </a:p>
            </p:txBody>
          </p:sp>
        </mc:Fallback>
      </mc:AlternateContent>
    </p:spTree>
    <p:extLst>
      <p:ext uri="{BB962C8B-B14F-4D97-AF65-F5344CB8AC3E}">
        <p14:creationId xmlns:p14="http://schemas.microsoft.com/office/powerpoint/2010/main" val="279391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31"/>
                                        </p:tgtEl>
                                        <p:attrNameLst>
                                          <p:attrName>style.visibility</p:attrName>
                                        </p:attrNameLst>
                                      </p:cBhvr>
                                      <p:to>
                                        <p:strVal val="visible"/>
                                      </p:to>
                                    </p:set>
                                    <p:animEffect transition="in" filter="fade">
                                      <p:cBhvr>
                                        <p:cTn id="10" dur="500"/>
                                        <p:tgtEl>
                                          <p:spTgt spid="1031"/>
                                        </p:tgtEl>
                                      </p:cBhvr>
                                    </p:animEffect>
                                  </p:childTnLst>
                                </p:cTn>
                              </p:par>
                              <p:par>
                                <p:cTn id="11" presetID="10" presetClass="entr" presetSubtype="0" fill="hold" nodeType="withEffect">
                                  <p:stCondLst>
                                    <p:cond delay="0"/>
                                  </p:stCondLst>
                                  <p:childTnLst>
                                    <p:set>
                                      <p:cBhvr>
                                        <p:cTn id="12" dur="1" fill="hold">
                                          <p:stCondLst>
                                            <p:cond delay="0"/>
                                          </p:stCondLst>
                                        </p:cTn>
                                        <p:tgtEl>
                                          <p:spTgt spid="1039"/>
                                        </p:tgtEl>
                                        <p:attrNameLst>
                                          <p:attrName>style.visibility</p:attrName>
                                        </p:attrNameLst>
                                      </p:cBhvr>
                                      <p:to>
                                        <p:strVal val="visible"/>
                                      </p:to>
                                    </p:set>
                                    <p:animEffect transition="in" filter="fade">
                                      <p:cBhvr>
                                        <p:cTn id="13" dur="500"/>
                                        <p:tgtEl>
                                          <p:spTgt spid="1039"/>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7" grpId="0"/>
      <p:bldP spid="28" grpId="0"/>
      <p:bldP spid="29" grpId="0"/>
      <p:bldP spid="30" grpId="0"/>
      <p:bldP spid="31" grpId="0"/>
      <p:bldP spid="32" grpId="0"/>
      <p:bldP spid="33" grpId="0"/>
      <p:bldP spid="35" grpId="0"/>
      <p:bldGraphic spid="61" grpId="0">
        <p:bldAsOne/>
      </p:bldGraphic>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nvGraphicFramePr>
        <p:xfrm>
          <a:off x="-238312" y="261609"/>
          <a:ext cx="4378480" cy="2133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nvGraphicFramePr>
        <p:xfrm>
          <a:off x="1752600" y="2286000"/>
          <a:ext cx="510540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nvGraphicFramePr>
        <p:xfrm>
          <a:off x="3733800" y="4419600"/>
          <a:ext cx="5334000" cy="2209800"/>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12" name="TextBox 11"/>
              <p:cNvSpPr txBox="1"/>
              <p:nvPr/>
            </p:nvSpPr>
            <p:spPr>
              <a:xfrm>
                <a:off x="3653033" y="1201078"/>
                <a:ext cx="1429687" cy="523220"/>
              </a:xfrm>
              <a:prstGeom prst="rect">
                <a:avLst/>
              </a:prstGeom>
              <a:noFill/>
            </p:spPr>
            <p:txBody>
              <a:bodyPr wrap="none" rtlCol="0">
                <a:spAutoFit/>
              </a:bodyPr>
              <a:lstStyle/>
              <a:p>
                <a:pPr eaLnBrk="0" fontAlgn="base" hangingPunct="0">
                  <a:spcBef>
                    <a:spcPct val="0"/>
                  </a:spcBef>
                  <a:spcAft>
                    <a:spcPct val="0"/>
                  </a:spcAft>
                </a:pPr>
                <a14:m>
                  <m:oMath xmlns:m="http://schemas.openxmlformats.org/officeDocument/2006/math">
                    <m:sSub>
                      <m:sSubPr>
                        <m:ctrlPr>
                          <a:rPr lang="en-US" sz="2800" i="1" smtClean="0">
                            <a:solidFill>
                              <a:srgbClr val="FFFFFF"/>
                            </a:solidFill>
                            <a:latin typeface="Cambria Math" panose="02040503050406030204" pitchFamily="18" charset="0"/>
                          </a:rPr>
                        </m:ctrlPr>
                      </m:sSubPr>
                      <m:e>
                        <m:r>
                          <a:rPr lang="en-US" sz="2800" i="1" smtClean="0">
                            <a:solidFill>
                              <a:srgbClr val="FFFFFF"/>
                            </a:solidFill>
                            <a:latin typeface="Cambria Math"/>
                            <a:ea typeface="Cambria Math"/>
                          </a:rPr>
                          <m:t>𝜇</m:t>
                        </m:r>
                      </m:e>
                      <m:sub>
                        <m:r>
                          <a:rPr lang="en-US" sz="2800" i="1" smtClean="0">
                            <a:solidFill>
                              <a:srgbClr val="FFFFFF"/>
                            </a:solidFill>
                            <a:latin typeface="Cambria Math"/>
                          </a:rPr>
                          <m:t>𝑥</m:t>
                        </m:r>
                      </m:sub>
                    </m:sSub>
                  </m:oMath>
                </a14:m>
                <a:r>
                  <a:rPr lang="en-US" sz="2800" dirty="0">
                    <a:solidFill>
                      <a:srgbClr val="FFFFFF"/>
                    </a:solidFill>
                    <a:ea typeface="ＭＳ Ｐゴシック" pitchFamily="34" charset="-128"/>
                  </a:rPr>
                  <a:t>=3.5,</a:t>
                </a:r>
              </a:p>
            </p:txBody>
          </p:sp>
        </mc:Choice>
        <mc:Fallback xmlns="">
          <p:sp>
            <p:nvSpPr>
              <p:cNvPr id="12" name="TextBox 11"/>
              <p:cNvSpPr txBox="1">
                <a:spLocks noRot="1" noChangeAspect="1" noMove="1" noResize="1" noEditPoints="1" noAdjustHandles="1" noChangeArrowheads="1" noChangeShapeType="1" noTextEdit="1"/>
              </p:cNvSpPr>
              <p:nvPr/>
            </p:nvSpPr>
            <p:spPr>
              <a:xfrm>
                <a:off x="3653033" y="1201078"/>
                <a:ext cx="1429687" cy="523220"/>
              </a:xfrm>
              <a:prstGeom prst="rect">
                <a:avLst/>
              </a:prstGeom>
              <a:blipFill rotWithShape="0">
                <a:blip r:embed="rId5"/>
                <a:stretch>
                  <a:fillRect t="-12791" r="-8085" b="-302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57200" y="3200400"/>
                <a:ext cx="1482842" cy="523220"/>
              </a:xfrm>
              <a:prstGeom prst="rect">
                <a:avLst/>
              </a:prstGeom>
              <a:noFill/>
            </p:spPr>
            <p:txBody>
              <a:bodyPr wrap="non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i="1" smtClean="0">
                              <a:solidFill>
                                <a:srgbClr val="FFFFFF"/>
                              </a:solidFill>
                              <a:latin typeface="Cambria Math" panose="02040503050406030204" pitchFamily="18" charset="0"/>
                            </a:rPr>
                          </m:ctrlPr>
                        </m:sSubPr>
                        <m:e>
                          <m:r>
                            <a:rPr lang="en-US" sz="2800" i="1" smtClean="0">
                              <a:solidFill>
                                <a:srgbClr val="FFFFFF"/>
                              </a:solidFill>
                              <a:latin typeface="Cambria Math"/>
                              <a:ea typeface="Cambria Math"/>
                            </a:rPr>
                            <m:t>𝜇</m:t>
                          </m:r>
                        </m:e>
                        <m:sub>
                          <m:acc>
                            <m:accPr>
                              <m:chr m:val="̅"/>
                              <m:ctrlPr>
                                <a:rPr lang="en-US" sz="2800" i="1" smtClean="0">
                                  <a:solidFill>
                                    <a:srgbClr val="FFFFFF"/>
                                  </a:solidFill>
                                  <a:latin typeface="Cambria Math" panose="02040503050406030204" pitchFamily="18" charset="0"/>
                                </a:rPr>
                              </m:ctrlPr>
                            </m:accPr>
                            <m:e>
                              <m:r>
                                <a:rPr lang="en-US" sz="2800" i="1" smtClean="0">
                                  <a:solidFill>
                                    <a:srgbClr val="FFFFFF"/>
                                  </a:solidFill>
                                  <a:latin typeface="Cambria Math"/>
                                </a:rPr>
                                <m:t>𝑥</m:t>
                              </m:r>
                            </m:e>
                          </m:acc>
                        </m:sub>
                      </m:sSub>
                      <m:r>
                        <a:rPr lang="en-US" sz="2800" i="1" smtClean="0">
                          <a:solidFill>
                            <a:srgbClr val="FFFFFF"/>
                          </a:solidFill>
                          <a:latin typeface="Cambria Math"/>
                        </a:rPr>
                        <m:t>=</m:t>
                      </m:r>
                      <m:sSub>
                        <m:sSubPr>
                          <m:ctrlPr>
                            <a:rPr lang="en-US" sz="2800" i="1">
                              <a:solidFill>
                                <a:srgbClr val="FFFFFF"/>
                              </a:solidFill>
                              <a:latin typeface="Cambria Math" panose="02040503050406030204" pitchFamily="18" charset="0"/>
                            </a:rPr>
                          </m:ctrlPr>
                        </m:sSubPr>
                        <m:e>
                          <m:r>
                            <a:rPr lang="en-US" sz="2800" i="1">
                              <a:solidFill>
                                <a:srgbClr val="FFFFFF"/>
                              </a:solidFill>
                              <a:latin typeface="Cambria Math"/>
                              <a:ea typeface="Cambria Math"/>
                            </a:rPr>
                            <m:t>𝜇</m:t>
                          </m:r>
                        </m:e>
                        <m:sub>
                          <m:r>
                            <a:rPr lang="en-US" sz="2800" i="1">
                              <a:solidFill>
                                <a:srgbClr val="FFFFFF"/>
                              </a:solidFill>
                              <a:latin typeface="Cambria Math"/>
                            </a:rPr>
                            <m:t>𝑥</m:t>
                          </m:r>
                        </m:sub>
                      </m:sSub>
                    </m:oMath>
                  </m:oMathPara>
                </a14:m>
                <a:endParaRPr lang="en-US" sz="2800" dirty="0">
                  <a:solidFill>
                    <a:srgbClr val="FFFFFF"/>
                  </a:solidFill>
                  <a:ea typeface="ＭＳ Ｐゴシック" pitchFamily="34" charset="-128"/>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7200" y="3200400"/>
                <a:ext cx="1482842" cy="52322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68086" y="5334000"/>
                <a:ext cx="1482842" cy="523220"/>
              </a:xfrm>
              <a:prstGeom prst="rect">
                <a:avLst/>
              </a:prstGeom>
              <a:noFill/>
            </p:spPr>
            <p:txBody>
              <a:bodyPr wrap="non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i="1" smtClean="0">
                              <a:solidFill>
                                <a:srgbClr val="FFFFFF"/>
                              </a:solidFill>
                              <a:latin typeface="Cambria Math" panose="02040503050406030204" pitchFamily="18" charset="0"/>
                            </a:rPr>
                          </m:ctrlPr>
                        </m:sSubPr>
                        <m:e>
                          <m:r>
                            <a:rPr lang="en-US" sz="2800" i="1" smtClean="0">
                              <a:solidFill>
                                <a:srgbClr val="FFFFFF"/>
                              </a:solidFill>
                              <a:latin typeface="Cambria Math"/>
                              <a:ea typeface="Cambria Math"/>
                            </a:rPr>
                            <m:t>𝜇</m:t>
                          </m:r>
                        </m:e>
                        <m:sub>
                          <m:acc>
                            <m:accPr>
                              <m:chr m:val="̅"/>
                              <m:ctrlPr>
                                <a:rPr lang="en-US" sz="2800" i="1" smtClean="0">
                                  <a:solidFill>
                                    <a:srgbClr val="FFFFFF"/>
                                  </a:solidFill>
                                  <a:latin typeface="Cambria Math" panose="02040503050406030204" pitchFamily="18" charset="0"/>
                                </a:rPr>
                              </m:ctrlPr>
                            </m:accPr>
                            <m:e>
                              <m:r>
                                <a:rPr lang="en-US" sz="2800" i="1" smtClean="0">
                                  <a:solidFill>
                                    <a:srgbClr val="FFFFFF"/>
                                  </a:solidFill>
                                  <a:latin typeface="Cambria Math"/>
                                </a:rPr>
                                <m:t>𝑥</m:t>
                              </m:r>
                            </m:e>
                          </m:acc>
                        </m:sub>
                      </m:sSub>
                      <m:r>
                        <a:rPr lang="en-US" sz="2800" i="1" smtClean="0">
                          <a:solidFill>
                            <a:srgbClr val="FFFFFF"/>
                          </a:solidFill>
                          <a:latin typeface="Cambria Math"/>
                        </a:rPr>
                        <m:t>=</m:t>
                      </m:r>
                      <m:sSub>
                        <m:sSubPr>
                          <m:ctrlPr>
                            <a:rPr lang="en-US" sz="2800" i="1">
                              <a:solidFill>
                                <a:srgbClr val="FFFFFF"/>
                              </a:solidFill>
                              <a:latin typeface="Cambria Math" panose="02040503050406030204" pitchFamily="18" charset="0"/>
                            </a:rPr>
                          </m:ctrlPr>
                        </m:sSubPr>
                        <m:e>
                          <m:r>
                            <a:rPr lang="en-US" sz="2800" i="1">
                              <a:solidFill>
                                <a:srgbClr val="FFFFFF"/>
                              </a:solidFill>
                              <a:latin typeface="Cambria Math"/>
                              <a:ea typeface="Cambria Math"/>
                            </a:rPr>
                            <m:t>𝜇</m:t>
                          </m:r>
                        </m:e>
                        <m:sub>
                          <m:r>
                            <a:rPr lang="en-US" sz="2800" i="1">
                              <a:solidFill>
                                <a:srgbClr val="FFFFFF"/>
                              </a:solidFill>
                              <a:latin typeface="Cambria Math"/>
                            </a:rPr>
                            <m:t>𝑥</m:t>
                          </m:r>
                        </m:sub>
                      </m:sSub>
                    </m:oMath>
                  </m:oMathPara>
                </a14:m>
                <a:endParaRPr lang="en-US" sz="2800" dirty="0">
                  <a:solidFill>
                    <a:srgbClr val="FFFFFF"/>
                  </a:solidFill>
                  <a:ea typeface="ＭＳ Ｐゴシック" pitchFamily="34" charset="-128"/>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68086" y="5334000"/>
                <a:ext cx="1482842" cy="52322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362200" y="5083162"/>
                <a:ext cx="1951175" cy="1024896"/>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3200" i="1" smtClean="0">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acc>
                            <m:accPr>
                              <m:chr m:val="̅"/>
                              <m:ctrlPr>
                                <a:rPr lang="en-US" altLang="en-US" sz="3200" i="1">
                                  <a:solidFill>
                                    <a:srgbClr val="FFFFFF"/>
                                  </a:solidFill>
                                  <a:latin typeface="Cambria Math" panose="02040503050406030204" pitchFamily="18" charset="0"/>
                                </a:rPr>
                              </m:ctrlPr>
                            </m:accPr>
                            <m:e>
                              <m:r>
                                <a:rPr lang="en-US" altLang="en-US" sz="3200" i="1">
                                  <a:solidFill>
                                    <a:srgbClr val="FFFFFF"/>
                                  </a:solidFill>
                                  <a:latin typeface="Cambria Math"/>
                                </a:rPr>
                                <m:t>𝑥</m:t>
                              </m:r>
                            </m:e>
                          </m:acc>
                        </m:sub>
                      </m:sSub>
                      <m:r>
                        <a:rPr lang="en-US" altLang="en-US" sz="3200">
                          <a:solidFill>
                            <a:srgbClr val="FFFFFF"/>
                          </a:solidFill>
                          <a:latin typeface="Cambria Math"/>
                        </a:rPr>
                        <m:t>=</m:t>
                      </m:r>
                      <m:f>
                        <m:fPr>
                          <m:ctrlPr>
                            <a:rPr lang="en-US" altLang="en-US" sz="3200" i="1">
                              <a:solidFill>
                                <a:srgbClr val="FFFFFF"/>
                              </a:solidFill>
                              <a:latin typeface="Cambria Math" panose="02040503050406030204" pitchFamily="18" charset="0"/>
                            </a:rPr>
                          </m:ctrlPr>
                        </m:fPr>
                        <m:num>
                          <m:sSub>
                            <m:sSubPr>
                              <m:ctrlPr>
                                <a:rPr lang="en-US" altLang="en-US" sz="3200" i="1">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r>
                                <a:rPr lang="en-US" altLang="en-US" sz="3200" i="1">
                                  <a:solidFill>
                                    <a:srgbClr val="FFFFFF"/>
                                  </a:solidFill>
                                  <a:latin typeface="Cambria Math"/>
                                </a:rPr>
                                <m:t>𝑥</m:t>
                              </m:r>
                            </m:sub>
                          </m:sSub>
                        </m:num>
                        <m:den>
                          <m:rad>
                            <m:radPr>
                              <m:degHide m:val="on"/>
                              <m:ctrlPr>
                                <a:rPr lang="en-US" altLang="en-US" sz="3200" i="1">
                                  <a:solidFill>
                                    <a:srgbClr val="FFFFFF"/>
                                  </a:solidFill>
                                  <a:latin typeface="Cambria Math" panose="02040503050406030204" pitchFamily="18" charset="0"/>
                                </a:rPr>
                              </m:ctrlPr>
                            </m:radPr>
                            <m:deg/>
                            <m:e>
                              <m:r>
                                <a:rPr lang="en-US" altLang="en-US" sz="3200" smtClean="0">
                                  <a:solidFill>
                                    <a:srgbClr val="FFFFFF"/>
                                  </a:solidFill>
                                  <a:latin typeface="Cambria Math"/>
                                </a:rPr>
                                <m:t>10</m:t>
                              </m:r>
                            </m:e>
                          </m:rad>
                        </m:den>
                      </m:f>
                    </m:oMath>
                  </m:oMathPara>
                </a14:m>
                <a:endParaRPr lang="en-US" sz="3200" dirty="0">
                  <a:solidFill>
                    <a:srgbClr val="FFFFFF"/>
                  </a:solidFill>
                  <a:ea typeface="ＭＳ Ｐゴシック" pitchFamily="34" charset="-128"/>
                </a:endParaRPr>
              </a:p>
            </p:txBody>
          </p:sp>
        </mc:Choice>
        <mc:Fallback xmlns="">
          <p:sp>
            <p:nvSpPr>
              <p:cNvPr id="15" name="Rectangle 14"/>
              <p:cNvSpPr>
                <a:spLocks noRot="1" noChangeAspect="1" noMove="1" noResize="1" noEditPoints="1" noAdjustHandles="1" noChangeArrowheads="1" noChangeShapeType="1" noTextEdit="1"/>
              </p:cNvSpPr>
              <p:nvPr/>
            </p:nvSpPr>
            <p:spPr>
              <a:xfrm>
                <a:off x="2362200" y="5083162"/>
                <a:ext cx="1951175" cy="1024896"/>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075335" y="2949562"/>
                <a:ext cx="1723549" cy="1024896"/>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3200" i="1" smtClean="0">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acc>
                            <m:accPr>
                              <m:chr m:val="̅"/>
                              <m:ctrlPr>
                                <a:rPr lang="en-US" altLang="en-US" sz="3200" i="1">
                                  <a:solidFill>
                                    <a:srgbClr val="FFFFFF"/>
                                  </a:solidFill>
                                  <a:latin typeface="Cambria Math" panose="02040503050406030204" pitchFamily="18" charset="0"/>
                                </a:rPr>
                              </m:ctrlPr>
                            </m:accPr>
                            <m:e>
                              <m:r>
                                <a:rPr lang="en-US" altLang="en-US" sz="3200" i="1">
                                  <a:solidFill>
                                    <a:srgbClr val="FFFFFF"/>
                                  </a:solidFill>
                                  <a:latin typeface="Cambria Math"/>
                                </a:rPr>
                                <m:t>𝑥</m:t>
                              </m:r>
                            </m:e>
                          </m:acc>
                        </m:sub>
                      </m:sSub>
                      <m:r>
                        <a:rPr lang="en-US" altLang="en-US" sz="3200">
                          <a:solidFill>
                            <a:srgbClr val="FFFFFF"/>
                          </a:solidFill>
                          <a:latin typeface="Cambria Math"/>
                        </a:rPr>
                        <m:t>=</m:t>
                      </m:r>
                      <m:f>
                        <m:fPr>
                          <m:ctrlPr>
                            <a:rPr lang="en-US" altLang="en-US" sz="3200" i="1">
                              <a:solidFill>
                                <a:srgbClr val="FFFFFF"/>
                              </a:solidFill>
                              <a:latin typeface="Cambria Math" panose="02040503050406030204" pitchFamily="18" charset="0"/>
                            </a:rPr>
                          </m:ctrlPr>
                        </m:fPr>
                        <m:num>
                          <m:sSub>
                            <m:sSubPr>
                              <m:ctrlPr>
                                <a:rPr lang="en-US" altLang="en-US" sz="3200" i="1">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r>
                                <a:rPr lang="en-US" altLang="en-US" sz="3200" i="1">
                                  <a:solidFill>
                                    <a:srgbClr val="FFFFFF"/>
                                  </a:solidFill>
                                  <a:latin typeface="Cambria Math"/>
                                </a:rPr>
                                <m:t>𝑥</m:t>
                              </m:r>
                            </m:sub>
                          </m:sSub>
                        </m:num>
                        <m:den>
                          <m:rad>
                            <m:radPr>
                              <m:degHide m:val="on"/>
                              <m:ctrlPr>
                                <a:rPr lang="en-US" altLang="en-US" sz="3200" i="1">
                                  <a:solidFill>
                                    <a:srgbClr val="FFFFFF"/>
                                  </a:solidFill>
                                  <a:latin typeface="Cambria Math" panose="02040503050406030204" pitchFamily="18" charset="0"/>
                                </a:rPr>
                              </m:ctrlPr>
                            </m:radPr>
                            <m:deg/>
                            <m:e>
                              <m:r>
                                <a:rPr lang="en-US" altLang="en-US" sz="3200" smtClean="0">
                                  <a:solidFill>
                                    <a:srgbClr val="FFFFFF"/>
                                  </a:solidFill>
                                  <a:latin typeface="Cambria Math"/>
                                </a:rPr>
                                <m:t>2</m:t>
                              </m:r>
                            </m:e>
                          </m:rad>
                        </m:den>
                      </m:f>
                    </m:oMath>
                  </m:oMathPara>
                </a14:m>
                <a:endParaRPr lang="en-US" sz="3200" dirty="0">
                  <a:solidFill>
                    <a:srgbClr val="FFFFFF"/>
                  </a:solidFill>
                  <a:ea typeface="ＭＳ Ｐゴシック" pitchFamily="34" charset="-128"/>
                </a:endParaRPr>
              </a:p>
            </p:txBody>
          </p:sp>
        </mc:Choice>
        <mc:Fallback xmlns="">
          <p:sp>
            <p:nvSpPr>
              <p:cNvPr id="16" name="Rectangle 15"/>
              <p:cNvSpPr>
                <a:spLocks noRot="1" noChangeAspect="1" noMove="1" noResize="1" noEditPoints="1" noAdjustHandles="1" noChangeArrowheads="1" noChangeShapeType="1" noTextEdit="1"/>
              </p:cNvSpPr>
              <p:nvPr/>
            </p:nvSpPr>
            <p:spPr>
              <a:xfrm>
                <a:off x="6075335" y="2949562"/>
                <a:ext cx="1723549" cy="102489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973716" y="1102717"/>
                <a:ext cx="692241" cy="584775"/>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3200" i="1" smtClean="0">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r>
                            <a:rPr lang="en-US" altLang="en-US" sz="3200" i="1" smtClean="0">
                              <a:solidFill>
                                <a:srgbClr val="FFFFFF"/>
                              </a:solidFill>
                              <a:latin typeface="Cambria Math"/>
                              <a:ea typeface="Cambria Math"/>
                            </a:rPr>
                            <m:t>𝑥</m:t>
                          </m:r>
                        </m:sub>
                      </m:sSub>
                    </m:oMath>
                  </m:oMathPara>
                </a14:m>
                <a:endParaRPr lang="en-US" sz="3200" i="1" dirty="0">
                  <a:solidFill>
                    <a:srgbClr val="FFFFFF"/>
                  </a:solidFill>
                  <a:ea typeface="ＭＳ Ｐゴシック" pitchFamily="34" charset="-128"/>
                </a:endParaRPr>
              </a:p>
            </p:txBody>
          </p:sp>
        </mc:Choice>
        <mc:Fallback xmlns="">
          <p:sp>
            <p:nvSpPr>
              <p:cNvPr id="17" name="Rectangle 16"/>
              <p:cNvSpPr>
                <a:spLocks noRot="1" noChangeAspect="1" noMove="1" noResize="1" noEditPoints="1" noAdjustHandles="1" noChangeArrowheads="1" noChangeShapeType="1" noTextEdit="1"/>
              </p:cNvSpPr>
              <p:nvPr/>
            </p:nvSpPr>
            <p:spPr>
              <a:xfrm>
                <a:off x="4973716" y="1102717"/>
                <a:ext cx="692241" cy="584775"/>
              </a:xfrm>
              <a:prstGeom prst="rect">
                <a:avLst/>
              </a:prstGeom>
              <a:blipFill rotWithShape="0">
                <a:blip r:embed="rId10"/>
                <a:stretch>
                  <a:fillRect/>
                </a:stretch>
              </a:blipFill>
            </p:spPr>
            <p:txBody>
              <a:bodyPr/>
              <a:lstStyle/>
              <a:p>
                <a:r>
                  <a:rPr lang="en-US">
                    <a:noFill/>
                  </a:rPr>
                  <a:t> </a:t>
                </a:r>
              </a:p>
            </p:txBody>
          </p:sp>
        </mc:Fallback>
      </mc:AlternateContent>
      <p:sp>
        <p:nvSpPr>
          <p:cNvPr id="2" name="TextBox 1"/>
          <p:cNvSpPr txBox="1"/>
          <p:nvPr/>
        </p:nvSpPr>
        <p:spPr>
          <a:xfrm>
            <a:off x="4689520" y="101680"/>
            <a:ext cx="4267200" cy="1077218"/>
          </a:xfrm>
          <a:prstGeom prst="rect">
            <a:avLst/>
          </a:prstGeom>
          <a:noFill/>
        </p:spPr>
        <p:txBody>
          <a:bodyPr wrap="square" rtlCol="0">
            <a:spAutoFit/>
          </a:bodyPr>
          <a:lstStyle/>
          <a:p>
            <a:pPr algn="ctr" eaLnBrk="0" fontAlgn="base" hangingPunct="0">
              <a:spcBef>
                <a:spcPct val="0"/>
              </a:spcBef>
              <a:spcAft>
                <a:spcPct val="0"/>
              </a:spcAft>
            </a:pPr>
            <a:r>
              <a:rPr lang="en-US" sz="3200" dirty="0">
                <a:solidFill>
                  <a:srgbClr val="FFFFFF"/>
                </a:solidFill>
                <a:ea typeface="ＭＳ Ｐゴシック" pitchFamily="34" charset="-128"/>
              </a:rPr>
              <a:t>THE CENTRAL LIMIT THEOREM!!!</a:t>
            </a:r>
          </a:p>
        </p:txBody>
      </p:sp>
    </p:spTree>
    <p:extLst>
      <p:ext uri="{BB962C8B-B14F-4D97-AF65-F5344CB8AC3E}">
        <p14:creationId xmlns:p14="http://schemas.microsoft.com/office/powerpoint/2010/main" val="65191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1" grpId="0">
        <p:bldAsOne/>
      </p:bldGraphic>
      <p:bldP spid="13" grpId="0"/>
      <p:bldP spid="14" grpId="0"/>
      <p:bldP spid="15" grpId="0"/>
      <p:bldP spid="1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defRPr/>
            </a:pPr>
            <a:r>
              <a:rPr lang="en-US" sz="4000" dirty="0">
                <a:ea typeface="+mj-ea"/>
              </a:rPr>
              <a:t>CENTRAL LIMIT THEOREM Cont.</a:t>
            </a:r>
          </a:p>
        </p:txBody>
      </p:sp>
      <mc:AlternateContent xmlns:mc="http://schemas.openxmlformats.org/markup-compatibility/2006" xmlns:a14="http://schemas.microsoft.com/office/drawing/2010/main">
        <mc:Choice Requires="a14">
          <p:sp>
            <p:nvSpPr>
              <p:cNvPr id="8196" name="Rectangle 4"/>
              <p:cNvSpPr>
                <a:spLocks noChangeArrowheads="1"/>
              </p:cNvSpPr>
              <p:nvPr/>
            </p:nvSpPr>
            <p:spPr bwMode="auto">
              <a:xfrm>
                <a:off x="533400" y="1828799"/>
                <a:ext cx="8153400" cy="1600201"/>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37931725" indent="-37474525">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eaLnBrk="0" fontAlgn="base" hangingPunct="0">
                  <a:spcBef>
                    <a:spcPct val="30000"/>
                  </a:spcBef>
                  <a:spcAft>
                    <a:spcPct val="30000"/>
                  </a:spcAft>
                  <a:buClrTx/>
                  <a:buSzTx/>
                  <a:buFontTx/>
                  <a:buNone/>
                </a:pPr>
                <a:r>
                  <a:rPr lang="en-US" altLang="en-US" sz="2800" b="1" dirty="0">
                    <a:solidFill>
                      <a:srgbClr val="FFFFFF"/>
                    </a:solidFill>
                    <a:latin typeface="Arial" pitchFamily="34" charset="0"/>
                  </a:rPr>
                  <a:t>1. The distribution of sample </a:t>
                </a:r>
                <a14:m>
                  <m:oMath xmlns:m="http://schemas.openxmlformats.org/officeDocument/2006/math">
                    <m:acc>
                      <m:accPr>
                        <m:chr m:val="̅"/>
                        <m:ctrlPr>
                          <a:rPr lang="en-US" altLang="en-US" sz="2800" b="1" i="1" smtClean="0">
                            <a:solidFill>
                              <a:srgbClr val="FFFFFF"/>
                            </a:solidFill>
                            <a:latin typeface="Cambria Math" panose="02040503050406030204" pitchFamily="18" charset="0"/>
                          </a:rPr>
                        </m:ctrlPr>
                      </m:accPr>
                      <m:e>
                        <m:r>
                          <a:rPr lang="en-US" altLang="en-US" sz="2800" b="1" i="1" smtClean="0">
                            <a:solidFill>
                              <a:srgbClr val="FFFFFF"/>
                            </a:solidFill>
                            <a:latin typeface="Cambria Math" panose="02040503050406030204" pitchFamily="18" charset="0"/>
                          </a:rPr>
                          <m:t>𝒙</m:t>
                        </m:r>
                      </m:e>
                    </m:acc>
                  </m:oMath>
                </a14:m>
                <a:r>
                  <a:rPr lang="en-US" altLang="en-US" sz="2800" b="1" i="1" dirty="0">
                    <a:solidFill>
                      <a:srgbClr val="FFFFFF"/>
                    </a:solidFill>
                    <a:latin typeface="Arial" pitchFamily="34" charset="0"/>
                  </a:rPr>
                  <a:t>’s</a:t>
                </a:r>
                <a:r>
                  <a:rPr lang="en-US" altLang="en-US" sz="2800" b="1" dirty="0">
                    <a:solidFill>
                      <a:srgbClr val="FFFFFF"/>
                    </a:solidFill>
                    <a:latin typeface="Arial" pitchFamily="34" charset="0"/>
                  </a:rPr>
                  <a:t> will, as the sample size increases, approach a </a:t>
                </a:r>
                <a:r>
                  <a:rPr lang="en-US" altLang="en-US" sz="2800" b="1" dirty="0">
                    <a:solidFill>
                      <a:srgbClr val="FFCC00"/>
                    </a:solidFill>
                    <a:latin typeface="Arial" pitchFamily="34" charset="0"/>
                  </a:rPr>
                  <a:t>normal</a:t>
                </a:r>
                <a:r>
                  <a:rPr lang="en-US" altLang="en-US" sz="2800" b="1" dirty="0">
                    <a:solidFill>
                      <a:srgbClr val="FFFFFF"/>
                    </a:solidFill>
                    <a:latin typeface="Arial" pitchFamily="34" charset="0"/>
                  </a:rPr>
                  <a:t> distribution.</a:t>
                </a:r>
              </a:p>
            </p:txBody>
          </p:sp>
        </mc:Choice>
        <mc:Fallback xmlns="">
          <p:sp>
            <p:nvSpPr>
              <p:cNvPr id="8196" name="Rectangle 4"/>
              <p:cNvSpPr>
                <a:spLocks noRot="1" noChangeAspect="1" noMove="1" noResize="1" noEditPoints="1" noAdjustHandles="1" noChangeArrowheads="1" noChangeShapeType="1" noTextEdit="1"/>
              </p:cNvSpPr>
              <p:nvPr/>
            </p:nvSpPr>
            <p:spPr bwMode="auto">
              <a:xfrm>
                <a:off x="533400" y="1828799"/>
                <a:ext cx="8153400" cy="1600201"/>
              </a:xfrm>
              <a:prstGeom prst="rect">
                <a:avLst/>
              </a:prstGeom>
              <a:blipFill>
                <a:blip r:embed="rId2"/>
                <a:stretch>
                  <a:fillRect l="-1571" t="-41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4">
                <a:extLst>
                  <a:ext uri="{FF2B5EF4-FFF2-40B4-BE49-F238E27FC236}">
                    <a16:creationId xmlns:a16="http://schemas.microsoft.com/office/drawing/2014/main" id="{16EB3291-709C-4F62-A4FA-A2FB0A547919}"/>
                  </a:ext>
                </a:extLst>
              </p:cNvPr>
              <p:cNvSpPr>
                <a:spLocks noChangeArrowheads="1"/>
              </p:cNvSpPr>
              <p:nvPr/>
            </p:nvSpPr>
            <p:spPr bwMode="auto">
              <a:xfrm>
                <a:off x="533400" y="5029200"/>
                <a:ext cx="8153400" cy="1133476"/>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37931725" indent="-37474525">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eaLnBrk="0" fontAlgn="base" hangingPunct="0">
                  <a:spcBef>
                    <a:spcPct val="30000"/>
                  </a:spcBef>
                  <a:spcAft>
                    <a:spcPct val="30000"/>
                  </a:spcAft>
                  <a:buClrTx/>
                  <a:buSzTx/>
                  <a:buFontTx/>
                  <a:buNone/>
                </a:pPr>
                <a:r>
                  <a:rPr lang="en-US" altLang="en-US" sz="2800" b="1" dirty="0">
                    <a:solidFill>
                      <a:srgbClr val="FFFFFF"/>
                    </a:solidFill>
                    <a:latin typeface="Arial" pitchFamily="34" charset="0"/>
                  </a:rPr>
                  <a:t>3. The standard deviation of the distribution of sample means is </a:t>
                </a:r>
                <a14:m>
                  <m:oMath xmlns:m="http://schemas.openxmlformats.org/officeDocument/2006/math">
                    <m:f>
                      <m:fPr>
                        <m:ctrlPr>
                          <a:rPr lang="en-US" altLang="en-US" sz="2800" b="1" i="1" smtClean="0">
                            <a:solidFill>
                              <a:srgbClr val="FFFFFF"/>
                            </a:solidFill>
                            <a:latin typeface="Cambria Math" panose="02040503050406030204" pitchFamily="18" charset="0"/>
                          </a:rPr>
                        </m:ctrlPr>
                      </m:fPr>
                      <m:num>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𝝈</m:t>
                            </m:r>
                          </m:e>
                          <m:sub>
                            <m:r>
                              <a:rPr lang="en-US" altLang="en-US" sz="2800" b="1" i="1" smtClean="0">
                                <a:solidFill>
                                  <a:srgbClr val="FFFFFF"/>
                                </a:solidFill>
                                <a:latin typeface="Cambria Math" panose="02040503050406030204" pitchFamily="18" charset="0"/>
                              </a:rPr>
                              <m:t>𝒙</m:t>
                            </m:r>
                          </m:sub>
                        </m:sSub>
                      </m:num>
                      <m:den>
                        <m:rad>
                          <m:radPr>
                            <m:degHide m:val="on"/>
                            <m:ctrlPr>
                              <a:rPr lang="en-US" altLang="en-US" sz="2800" b="1" i="1" smtClean="0">
                                <a:solidFill>
                                  <a:srgbClr val="FFFFFF"/>
                                </a:solidFill>
                                <a:latin typeface="Cambria Math" panose="02040503050406030204" pitchFamily="18" charset="0"/>
                              </a:rPr>
                            </m:ctrlPr>
                          </m:radPr>
                          <m:deg/>
                          <m:e>
                            <m:r>
                              <a:rPr lang="en-US" altLang="en-US" sz="2800" b="1" i="1" smtClean="0">
                                <a:solidFill>
                                  <a:srgbClr val="FFFFFF"/>
                                </a:solidFill>
                                <a:latin typeface="Cambria Math" panose="02040503050406030204" pitchFamily="18" charset="0"/>
                              </a:rPr>
                              <m:t>𝒏</m:t>
                            </m:r>
                          </m:e>
                        </m:rad>
                      </m:den>
                    </m:f>
                  </m:oMath>
                </a14:m>
                <a:r>
                  <a:rPr lang="en-US" altLang="en-US" sz="2800" b="1" dirty="0">
                    <a:solidFill>
                      <a:srgbClr val="FFFFFF"/>
                    </a:solidFill>
                    <a:latin typeface="Symbol" pitchFamily="18" charset="2"/>
                  </a:rPr>
                  <a:t>.  </a:t>
                </a:r>
                <a14:m>
                  <m:oMath xmlns:m="http://schemas.openxmlformats.org/officeDocument/2006/math">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𝝈</m:t>
                        </m:r>
                      </m:e>
                      <m:sub>
                        <m:acc>
                          <m:accPr>
                            <m:chr m:val="̅"/>
                            <m:ctrlPr>
                              <a:rPr lang="en-US" altLang="en-US" sz="2800" b="1" i="1" smtClean="0">
                                <a:solidFill>
                                  <a:srgbClr val="FFFFFF"/>
                                </a:solidFill>
                                <a:latin typeface="Cambria Math" panose="02040503050406030204" pitchFamily="18" charset="0"/>
                              </a:rPr>
                            </m:ctrlPr>
                          </m:accPr>
                          <m:e>
                            <m:r>
                              <a:rPr lang="en-US" altLang="en-US" sz="2800" b="1" i="1" smtClean="0">
                                <a:solidFill>
                                  <a:srgbClr val="FFFFFF"/>
                                </a:solidFill>
                                <a:latin typeface="Cambria Math" panose="02040503050406030204" pitchFamily="18" charset="0"/>
                              </a:rPr>
                              <m:t>𝒙</m:t>
                            </m:r>
                          </m:e>
                        </m:acc>
                      </m:sub>
                    </m:sSub>
                    <m:r>
                      <a:rPr lang="en-US" altLang="en-US" sz="2800" b="1" i="1" smtClean="0">
                        <a:solidFill>
                          <a:srgbClr val="FFFFFF"/>
                        </a:solidFill>
                        <a:latin typeface="Cambria Math" panose="02040503050406030204" pitchFamily="18" charset="0"/>
                      </a:rPr>
                      <m:t>=</m:t>
                    </m:r>
                    <m:f>
                      <m:fPr>
                        <m:ctrlPr>
                          <a:rPr lang="en-US" altLang="en-US" sz="2800" b="1" i="1" smtClean="0">
                            <a:solidFill>
                              <a:srgbClr val="FFFFFF"/>
                            </a:solidFill>
                            <a:latin typeface="Cambria Math" panose="02040503050406030204" pitchFamily="18" charset="0"/>
                          </a:rPr>
                        </m:ctrlPr>
                      </m:fPr>
                      <m:num>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𝝈</m:t>
                            </m:r>
                          </m:e>
                          <m:sub>
                            <m:r>
                              <a:rPr lang="en-US" altLang="en-US" sz="2800" b="1" i="1" smtClean="0">
                                <a:solidFill>
                                  <a:srgbClr val="FFFFFF"/>
                                </a:solidFill>
                                <a:latin typeface="Cambria Math" panose="02040503050406030204" pitchFamily="18" charset="0"/>
                              </a:rPr>
                              <m:t>𝒙</m:t>
                            </m:r>
                          </m:sub>
                        </m:sSub>
                      </m:num>
                      <m:den>
                        <m:rad>
                          <m:radPr>
                            <m:degHide m:val="on"/>
                            <m:ctrlPr>
                              <a:rPr lang="en-US" altLang="en-US" sz="2800" b="1" i="1" smtClean="0">
                                <a:solidFill>
                                  <a:srgbClr val="FFFFFF"/>
                                </a:solidFill>
                                <a:latin typeface="Cambria Math" panose="02040503050406030204" pitchFamily="18" charset="0"/>
                              </a:rPr>
                            </m:ctrlPr>
                          </m:radPr>
                          <m:deg/>
                          <m:e>
                            <m:r>
                              <a:rPr lang="en-US" altLang="en-US" sz="2800" b="1" i="1" smtClean="0">
                                <a:solidFill>
                                  <a:srgbClr val="FFFFFF"/>
                                </a:solidFill>
                                <a:latin typeface="Cambria Math" panose="02040503050406030204" pitchFamily="18" charset="0"/>
                              </a:rPr>
                              <m:t>𝒏</m:t>
                            </m:r>
                          </m:e>
                        </m:rad>
                      </m:den>
                    </m:f>
                  </m:oMath>
                </a14:m>
                <a:r>
                  <a:rPr lang="en-US" altLang="en-US" sz="2800" b="1" dirty="0">
                    <a:solidFill>
                      <a:srgbClr val="FFFFFF"/>
                    </a:solidFill>
                    <a:latin typeface="Symbol" pitchFamily="18" charset="2"/>
                  </a:rPr>
                  <a:t> </a:t>
                </a:r>
                <a:r>
                  <a:rPr lang="en-US" altLang="en-US" sz="3600" b="1" dirty="0">
                    <a:solidFill>
                      <a:srgbClr val="FFFFFF"/>
                    </a:solidFill>
                    <a:latin typeface="Symbol" pitchFamily="18" charset="2"/>
                  </a:rPr>
                  <a:t></a:t>
                </a:r>
                <a:endParaRPr lang="en-US" altLang="en-US" sz="2800" b="1" dirty="0">
                  <a:solidFill>
                    <a:srgbClr val="FFFFFF"/>
                  </a:solidFill>
                  <a:latin typeface="Arial" pitchFamily="34" charset="0"/>
                </a:endParaRPr>
              </a:p>
              <a:p>
                <a:pPr eaLnBrk="0" fontAlgn="base" latinLnBrk="1" hangingPunct="0">
                  <a:spcBef>
                    <a:spcPct val="30000"/>
                  </a:spcBef>
                  <a:spcAft>
                    <a:spcPct val="30000"/>
                  </a:spcAft>
                  <a:buClrTx/>
                  <a:buSzTx/>
                  <a:buFontTx/>
                  <a:buNone/>
                </a:pPr>
                <a:endParaRPr lang="en-US" altLang="en-US" sz="2800" b="1" dirty="0">
                  <a:solidFill>
                    <a:srgbClr val="FFFFFF"/>
                  </a:solidFill>
                  <a:latin typeface="Arial" pitchFamily="34" charset="0"/>
                </a:endParaRPr>
              </a:p>
            </p:txBody>
          </p:sp>
        </mc:Choice>
        <mc:Fallback xmlns="">
          <p:sp>
            <p:nvSpPr>
              <p:cNvPr id="4" name="Rectangle 4">
                <a:extLst>
                  <a:ext uri="{FF2B5EF4-FFF2-40B4-BE49-F238E27FC236}">
                    <a16:creationId xmlns:a16="http://schemas.microsoft.com/office/drawing/2014/main" id="{16EB3291-709C-4F62-A4FA-A2FB0A547919}"/>
                  </a:ext>
                </a:extLst>
              </p:cNvPr>
              <p:cNvSpPr>
                <a:spLocks noRot="1" noChangeAspect="1" noMove="1" noResize="1" noEditPoints="1" noAdjustHandles="1" noChangeArrowheads="1" noChangeShapeType="1" noTextEdit="1"/>
              </p:cNvSpPr>
              <p:nvPr/>
            </p:nvSpPr>
            <p:spPr bwMode="auto">
              <a:xfrm>
                <a:off x="533400" y="5029200"/>
                <a:ext cx="8153400" cy="1133476"/>
              </a:xfrm>
              <a:prstGeom prst="rect">
                <a:avLst/>
              </a:prstGeom>
              <a:blipFill>
                <a:blip r:embed="rId3"/>
                <a:stretch>
                  <a:fillRect l="-1571" t="-5914" r="-1272" b="-1075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2936940-6DD6-40EF-95FF-BBF63A261EA9}"/>
                  </a:ext>
                </a:extLst>
              </p:cNvPr>
              <p:cNvSpPr>
                <a:spLocks noChangeArrowheads="1"/>
              </p:cNvSpPr>
              <p:nvPr/>
            </p:nvSpPr>
            <p:spPr bwMode="auto">
              <a:xfrm>
                <a:off x="533400" y="3552824"/>
                <a:ext cx="8153400" cy="1542829"/>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37931725" indent="-37474525">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eaLnBrk="0" fontAlgn="base" hangingPunct="0">
                  <a:spcBef>
                    <a:spcPct val="30000"/>
                  </a:spcBef>
                  <a:spcAft>
                    <a:spcPct val="30000"/>
                  </a:spcAft>
                  <a:buClrTx/>
                  <a:buSzTx/>
                  <a:buFontTx/>
                  <a:buNone/>
                </a:pPr>
                <a:r>
                  <a:rPr lang="en-US" altLang="en-US" sz="2800" b="1" dirty="0">
                    <a:solidFill>
                      <a:srgbClr val="FFFFFF"/>
                    </a:solidFill>
                    <a:latin typeface="Arial" pitchFamily="34" charset="0"/>
                  </a:rPr>
                  <a:t>2. The mean of the sample means is the  population mean </a:t>
                </a:r>
                <a:r>
                  <a:rPr lang="en-US" altLang="en-US" sz="2800" b="1" i="1" dirty="0">
                    <a:solidFill>
                      <a:srgbClr val="FFFFFF"/>
                    </a:solidFill>
                    <a:latin typeface="Arial" pitchFamily="34" charset="0"/>
                  </a:rPr>
                  <a:t>µ</a:t>
                </a:r>
                <a:r>
                  <a:rPr lang="en-US" altLang="en-US" sz="2800" b="1" dirty="0">
                    <a:solidFill>
                      <a:srgbClr val="FFFFFF"/>
                    </a:solidFill>
                    <a:latin typeface="Arial" pitchFamily="34" charset="0"/>
                  </a:rPr>
                  <a:t>.  </a:t>
                </a:r>
                <a14:m>
                  <m:oMath xmlns:m="http://schemas.openxmlformats.org/officeDocument/2006/math">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𝝁</m:t>
                        </m:r>
                      </m:e>
                      <m:sub>
                        <m:acc>
                          <m:accPr>
                            <m:chr m:val="̅"/>
                            <m:ctrlPr>
                              <a:rPr lang="en-US" altLang="en-US" sz="2800" b="1" i="1" smtClean="0">
                                <a:solidFill>
                                  <a:srgbClr val="FFFFFF"/>
                                </a:solidFill>
                                <a:latin typeface="Cambria Math" panose="02040503050406030204" pitchFamily="18" charset="0"/>
                              </a:rPr>
                            </m:ctrlPr>
                          </m:accPr>
                          <m:e>
                            <m:r>
                              <a:rPr lang="en-US" altLang="en-US" sz="2800" b="1" i="1" smtClean="0">
                                <a:solidFill>
                                  <a:srgbClr val="FFFFFF"/>
                                </a:solidFill>
                                <a:latin typeface="Cambria Math" panose="02040503050406030204" pitchFamily="18" charset="0"/>
                              </a:rPr>
                              <m:t>𝒙</m:t>
                            </m:r>
                          </m:e>
                        </m:acc>
                      </m:sub>
                    </m:sSub>
                    <m:r>
                      <a:rPr lang="en-US" altLang="en-US" sz="2800" b="1" i="1" smtClean="0">
                        <a:solidFill>
                          <a:srgbClr val="FFFFFF"/>
                        </a:solidFill>
                        <a:latin typeface="Cambria Math" panose="02040503050406030204" pitchFamily="18" charset="0"/>
                      </a:rPr>
                      <m:t>=</m:t>
                    </m:r>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𝝁</m:t>
                        </m:r>
                      </m:e>
                      <m:sub>
                        <m:r>
                          <a:rPr lang="en-US" altLang="en-US" sz="2800" b="1" i="1" smtClean="0">
                            <a:solidFill>
                              <a:srgbClr val="FFFFFF"/>
                            </a:solidFill>
                            <a:latin typeface="Cambria Math" panose="02040503050406030204" pitchFamily="18" charset="0"/>
                          </a:rPr>
                          <m:t>𝒙</m:t>
                        </m:r>
                      </m:sub>
                    </m:sSub>
                  </m:oMath>
                </a14:m>
                <a:endParaRPr lang="en-US" altLang="en-US" sz="2800" b="1" dirty="0">
                  <a:solidFill>
                    <a:srgbClr val="FFFFFF"/>
                  </a:solidFill>
                  <a:latin typeface="Arial" pitchFamily="34" charset="0"/>
                </a:endParaRPr>
              </a:p>
            </p:txBody>
          </p:sp>
        </mc:Choice>
        <mc:Fallback xmlns="">
          <p:sp>
            <p:nvSpPr>
              <p:cNvPr id="5" name="Rectangle 4">
                <a:extLst>
                  <a:ext uri="{FF2B5EF4-FFF2-40B4-BE49-F238E27FC236}">
                    <a16:creationId xmlns:a16="http://schemas.microsoft.com/office/drawing/2014/main" id="{62936940-6DD6-40EF-95FF-BBF63A261EA9}"/>
                  </a:ext>
                </a:extLst>
              </p:cNvPr>
              <p:cNvSpPr>
                <a:spLocks noRot="1" noChangeAspect="1" noMove="1" noResize="1" noEditPoints="1" noAdjustHandles="1" noChangeArrowheads="1" noChangeShapeType="1" noTextEdit="1"/>
              </p:cNvSpPr>
              <p:nvPr/>
            </p:nvSpPr>
            <p:spPr bwMode="auto">
              <a:xfrm>
                <a:off x="533400" y="3552824"/>
                <a:ext cx="8153400" cy="1542829"/>
              </a:xfrm>
              <a:prstGeom prst="rect">
                <a:avLst/>
              </a:prstGeom>
              <a:blipFill>
                <a:blip r:embed="rId4"/>
                <a:stretch>
                  <a:fillRect l="-1571" t="-43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81003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 T-</a:t>
            </a:r>
            <a:r>
              <a:rPr lang="en-US" dirty="0" err="1"/>
              <a:t>Distrbution</a:t>
            </a:r>
            <a:r>
              <a:rPr lang="en-US" dirty="0"/>
              <a:t> and 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75</a:t>
            </a:fld>
            <a:endParaRPr lang="en-US" altLang="en-US" dirty="0"/>
          </a:p>
        </p:txBody>
      </p:sp>
    </p:spTree>
    <p:extLst>
      <p:ext uri="{BB962C8B-B14F-4D97-AF65-F5344CB8AC3E}">
        <p14:creationId xmlns:p14="http://schemas.microsoft.com/office/powerpoint/2010/main" val="2678336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About that known </a:t>
                </a:r>
                <a14:m>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3635" b="-226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76</a:t>
            </a:fld>
            <a:endParaRPr lang="en-US" alt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7681953-80C2-4231-BB0F-7D45A666F81A}"/>
                  </a:ext>
                </a:extLst>
              </p:cNvPr>
              <p:cNvSpPr txBox="1">
                <a:spLocks/>
              </p:cNvSpPr>
              <p:nvPr/>
            </p:nvSpPr>
            <p:spPr>
              <a:xfrm>
                <a:off x="373552" y="1870713"/>
                <a:ext cx="7543802" cy="54863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So far, we have treated the population standard deviation, </a:t>
                </a:r>
                <a14:m>
                  <m:oMath xmlns:m="http://schemas.openxmlformats.org/officeDocument/2006/math">
                    <m:r>
                      <a:rPr lang="en-US" i="1" smtClean="0">
                        <a:latin typeface="Cambria Math" charset="0"/>
                        <a:ea typeface="Cambria Math" charset="0"/>
                        <a:cs typeface="Cambria Math" charset="0"/>
                      </a:rPr>
                      <m:t>𝜎</m:t>
                    </m:r>
                  </m:oMath>
                </a14:m>
                <a:r>
                  <a:rPr lang="en-US" dirty="0"/>
                  <a:t>, as </a:t>
                </a:r>
                <a:r>
                  <a:rPr lang="en-US" dirty="0">
                    <a:solidFill>
                      <a:srgbClr val="FF0000"/>
                    </a:solidFill>
                  </a:rPr>
                  <a:t>known</a:t>
                </a:r>
                <a:r>
                  <a:rPr lang="en-US" dirty="0">
                    <a:solidFill>
                      <a:srgbClr val="000000"/>
                    </a:solidFill>
                  </a:rPr>
                  <a:t>.</a:t>
                </a:r>
              </a:p>
            </p:txBody>
          </p:sp>
        </mc:Choice>
        <mc:Fallback xmlns="">
          <p:sp>
            <p:nvSpPr>
              <p:cNvPr id="5" name="Content Placeholder 2">
                <a:extLst>
                  <a:ext uri="{FF2B5EF4-FFF2-40B4-BE49-F238E27FC236}">
                    <a16:creationId xmlns:a16="http://schemas.microsoft.com/office/drawing/2014/main" id="{07681953-80C2-4231-BB0F-7D45A666F81A}"/>
                  </a:ext>
                </a:extLst>
              </p:cNvPr>
              <p:cNvSpPr txBox="1">
                <a:spLocks noRot="1" noChangeAspect="1" noMove="1" noResize="1" noEditPoints="1" noAdjustHandles="1" noChangeArrowheads="1" noChangeShapeType="1" noTextEdit="1"/>
              </p:cNvSpPr>
              <p:nvPr/>
            </p:nvSpPr>
            <p:spPr>
              <a:xfrm>
                <a:off x="373552" y="1870713"/>
                <a:ext cx="7543802" cy="548637"/>
              </a:xfrm>
              <a:prstGeom prst="rect">
                <a:avLst/>
              </a:prstGeom>
              <a:blipFill>
                <a:blip r:embed="rId5"/>
                <a:stretch>
                  <a:fillRect l="-808" t="-12222" r="-11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C18DDA8-2299-4E54-9F71-0893A10D4E63}"/>
                  </a:ext>
                </a:extLst>
              </p:cNvPr>
              <p:cNvSpPr txBox="1">
                <a:spLocks/>
              </p:cNvSpPr>
              <p:nvPr/>
            </p:nvSpPr>
            <p:spPr>
              <a:xfrm>
                <a:off x="373552" y="2402142"/>
                <a:ext cx="7543802" cy="64585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rPr>
                  <a:t>While this can happen in practice, often we have to </a:t>
                </a:r>
                <a:r>
                  <a:rPr lang="en-US" b="1" u="sng" cap="small" dirty="0"/>
                  <a:t>Estimate</a:t>
                </a:r>
                <a:r>
                  <a:rPr lang="en-US" dirty="0">
                    <a:solidFill>
                      <a:schemeClr val="tx1"/>
                    </a:solidFill>
                  </a:rPr>
                  <a:t> </a:t>
                </a:r>
                <a14:m>
                  <m:oMath xmlns:m="http://schemas.openxmlformats.org/officeDocument/2006/math">
                    <m:r>
                      <a:rPr lang="en-US" i="1">
                        <a:latin typeface="Cambria Math" charset="0"/>
                        <a:ea typeface="Cambria Math" charset="0"/>
                        <a:cs typeface="Cambria Math" charset="0"/>
                      </a:rPr>
                      <m:t>𝜎</m:t>
                    </m:r>
                    <m:r>
                      <a:rPr lang="en-US" i="1" smtClean="0">
                        <a:latin typeface="Cambria Math" charset="0"/>
                        <a:ea typeface="Cambria Math" charset="0"/>
                        <a:cs typeface="Cambria Math" charset="0"/>
                      </a:rPr>
                      <m:t> </m:t>
                    </m:r>
                  </m:oMath>
                </a14:m>
                <a:r>
                  <a:rPr lang="en-US" dirty="0">
                    <a:solidFill>
                      <a:schemeClr val="tx1"/>
                    </a:solidFill>
                  </a:rPr>
                  <a:t>using the same data we use to estimate </a:t>
                </a:r>
                <a14:m>
                  <m:oMath xmlns:m="http://schemas.openxmlformats.org/officeDocument/2006/math">
                    <m:r>
                      <a:rPr lang="en-US" i="1" smtClean="0">
                        <a:solidFill>
                          <a:schemeClr val="tx1"/>
                        </a:solidFill>
                        <a:latin typeface="Cambria Math" charset="0"/>
                        <a:ea typeface="Cambria Math" charset="0"/>
                        <a:cs typeface="Cambria Math" charset="0"/>
                      </a:rPr>
                      <m:t>𝜇</m:t>
                    </m:r>
                  </m:oMath>
                </a14:m>
                <a:r>
                  <a:rPr lang="en-US" dirty="0">
                    <a:solidFill>
                      <a:schemeClr val="tx1"/>
                    </a:solidFill>
                  </a:rPr>
                  <a:t>.</a:t>
                </a:r>
              </a:p>
            </p:txBody>
          </p:sp>
        </mc:Choice>
        <mc:Fallback xmlns="">
          <p:sp>
            <p:nvSpPr>
              <p:cNvPr id="6" name="Content Placeholder 2">
                <a:extLst>
                  <a:ext uri="{FF2B5EF4-FFF2-40B4-BE49-F238E27FC236}">
                    <a16:creationId xmlns:a16="http://schemas.microsoft.com/office/drawing/2014/main" id="{AC18DDA8-2299-4E54-9F71-0893A10D4E63}"/>
                  </a:ext>
                </a:extLst>
              </p:cNvPr>
              <p:cNvSpPr txBox="1">
                <a:spLocks noRot="1" noChangeAspect="1" noMove="1" noResize="1" noEditPoints="1" noAdjustHandles="1" noChangeArrowheads="1" noChangeShapeType="1" noTextEdit="1"/>
              </p:cNvSpPr>
              <p:nvPr/>
            </p:nvSpPr>
            <p:spPr>
              <a:xfrm>
                <a:off x="373552" y="2402142"/>
                <a:ext cx="7543802" cy="645858"/>
              </a:xfrm>
              <a:prstGeom prst="rect">
                <a:avLst/>
              </a:prstGeom>
              <a:blipFill>
                <a:blip r:embed="rId6"/>
                <a:stretch>
                  <a:fillRect l="-808" t="-9434" r="-2342" b="-160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28F4D09-A00A-48B7-95EE-DD2A95ECB9FF}"/>
                  </a:ext>
                </a:extLst>
              </p:cNvPr>
              <p:cNvSpPr txBox="1">
                <a:spLocks/>
              </p:cNvSpPr>
              <p:nvPr/>
            </p:nvSpPr>
            <p:spPr>
              <a:xfrm>
                <a:off x="373552" y="5149152"/>
                <a:ext cx="7543802" cy="1231486"/>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rPr>
                  <a:t>Answer: Because </a:t>
                </a: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smtClean="0">
                            <a:solidFill>
                              <a:schemeClr val="tx1"/>
                            </a:solidFill>
                            <a:latin typeface="Cambria Math" charset="0"/>
                          </a:rPr>
                          <m:t>𝑦</m:t>
                        </m:r>
                      </m:e>
                    </m:acc>
                    <m:r>
                      <a:rPr lang="en-US" i="1" smtClean="0">
                        <a:solidFill>
                          <a:schemeClr val="tx1"/>
                        </a:solidFill>
                        <a:latin typeface="Cambria Math" charset="0"/>
                      </a:rPr>
                      <m:t>=85</m:t>
                    </m:r>
                  </m:oMath>
                </a14:m>
                <a:r>
                  <a:rPr lang="en-US" dirty="0">
                    <a:solidFill>
                      <a:schemeClr val="tx1"/>
                    </a:solidFill>
                  </a:rPr>
                  <a:t>,</a:t>
                </a:r>
              </a:p>
              <a:p>
                <a14:m>
                  <m:oMath xmlns:m="http://schemas.openxmlformats.org/officeDocument/2006/math">
                    <m:r>
                      <a:rPr lang="en-US" i="1" dirty="0">
                        <a:solidFill>
                          <a:schemeClr val="tx1"/>
                        </a:solidFill>
                        <a:latin typeface="Cambria Math" charset="0"/>
                      </a:rPr>
                      <m:t>𝑠</m:t>
                    </m:r>
                    <m:r>
                      <a:rPr lang="en-US" i="1" dirty="0">
                        <a:solidFill>
                          <a:schemeClr val="tx1"/>
                        </a:solidFill>
                        <a:latin typeface="Cambria Math" charset="0"/>
                      </a:rPr>
                      <m:t>= </m:t>
                    </m:r>
                    <m:f>
                      <m:fPr>
                        <m:ctrlPr>
                          <a:rPr lang="en-US" i="1" dirty="0">
                            <a:solidFill>
                              <a:schemeClr val="tx1"/>
                            </a:solidFill>
                            <a:latin typeface="Cambria Math" panose="02040503050406030204" pitchFamily="18" charset="0"/>
                          </a:rPr>
                        </m:ctrlPr>
                      </m:fPr>
                      <m:num>
                        <m:rad>
                          <m:radPr>
                            <m:degHide m:val="on"/>
                            <m:ctrlPr>
                              <a:rPr lang="en-US" i="1">
                                <a:solidFill>
                                  <a:schemeClr val="tx1"/>
                                </a:solidFill>
                                <a:latin typeface="Cambria Math" panose="02040503050406030204" pitchFamily="18" charset="0"/>
                              </a:rPr>
                            </m:ctrlPr>
                          </m:radPr>
                          <m:deg/>
                          <m:e>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79</m:t>
                                </m:r>
                                <m:r>
                                  <a:rPr lang="en-US" i="1">
                                    <a:solidFill>
                                      <a:schemeClr val="tx1"/>
                                    </a:solidFill>
                                    <a:latin typeface="Cambria Math" charset="0"/>
                                  </a:rPr>
                                  <m:t>−</m:t>
                                </m:r>
                                <m:r>
                                  <a:rPr lang="en-US" i="1" smtClean="0">
                                    <a:solidFill>
                                      <a:schemeClr val="tx1"/>
                                    </a:solidFill>
                                    <a:latin typeface="Cambria Math" charset="0"/>
                                  </a:rPr>
                                  <m:t>85</m:t>
                                </m:r>
                                <m:r>
                                  <a:rPr lang="en-US" i="1">
                                    <a:solidFill>
                                      <a:schemeClr val="tx1"/>
                                    </a:solidFill>
                                    <a:latin typeface="Cambria Math" charset="0"/>
                                  </a:rPr>
                                  <m:t>)</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83</m:t>
                                </m:r>
                                <m:r>
                                  <a:rPr lang="en-US" i="1">
                                    <a:solidFill>
                                      <a:schemeClr val="tx1"/>
                                    </a:solidFill>
                                    <a:latin typeface="Cambria Math" charset="0"/>
                                  </a:rPr>
                                  <m:t>−85)</m:t>
                                </m:r>
                              </m:e>
                              <m:sup>
                                <m:r>
                                  <a:rPr lang="en-US" i="1">
                                    <a:solidFill>
                                      <a:schemeClr val="tx1"/>
                                    </a:solidFill>
                                    <a:latin typeface="Cambria Math" charset="0"/>
                                  </a:rPr>
                                  <m:t>2</m:t>
                                </m:r>
                              </m:sup>
                            </m:sSup>
                            <m:r>
                              <a:rPr lang="en-US"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84</m:t>
                                </m:r>
                                <m:r>
                                  <a:rPr lang="en-US" i="1">
                                    <a:solidFill>
                                      <a:schemeClr val="tx1"/>
                                    </a:solidFill>
                                    <a:latin typeface="Cambria Math" charset="0"/>
                                  </a:rPr>
                                  <m:t>−85)</m:t>
                                </m:r>
                              </m:e>
                              <m:sup>
                                <m:r>
                                  <a:rPr lang="en-US" i="1">
                                    <a:solidFill>
                                      <a:schemeClr val="tx1"/>
                                    </a:solidFill>
                                    <a:latin typeface="Cambria Math" charset="0"/>
                                  </a:rPr>
                                  <m:t>2</m:t>
                                </m:r>
                              </m:sup>
                            </m:sSup>
                            <m:r>
                              <a:rPr lang="en-US"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89</m:t>
                                </m:r>
                                <m:r>
                                  <a:rPr lang="en-US" i="1">
                                    <a:solidFill>
                                      <a:schemeClr val="tx1"/>
                                    </a:solidFill>
                                    <a:latin typeface="Cambria Math" charset="0"/>
                                  </a:rPr>
                                  <m:t>−85)</m:t>
                                </m:r>
                              </m:e>
                              <m:sup>
                                <m:r>
                                  <a:rPr lang="en-US" i="1">
                                    <a:solidFill>
                                      <a:schemeClr val="tx1"/>
                                    </a:solidFill>
                                    <a:latin typeface="Cambria Math" charset="0"/>
                                  </a:rPr>
                                  <m:t>2</m:t>
                                </m:r>
                              </m:sup>
                            </m:sSup>
                            <m:r>
                              <a:rPr lang="en-US"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90</m:t>
                                </m:r>
                                <m:r>
                                  <a:rPr lang="en-US" i="1">
                                    <a:solidFill>
                                      <a:schemeClr val="tx1"/>
                                    </a:solidFill>
                                    <a:latin typeface="Cambria Math" charset="0"/>
                                  </a:rPr>
                                  <m:t>−85)</m:t>
                                </m:r>
                              </m:e>
                              <m:sup>
                                <m:r>
                                  <a:rPr lang="en-US" i="1">
                                    <a:solidFill>
                                      <a:schemeClr val="tx1"/>
                                    </a:solidFill>
                                    <a:latin typeface="Cambria Math" charset="0"/>
                                  </a:rPr>
                                  <m:t>2</m:t>
                                </m:r>
                              </m:sup>
                            </m:sSup>
                          </m:e>
                        </m:rad>
                        <m:r>
                          <m:rPr>
                            <m:nor/>
                          </m:rPr>
                          <a:rPr lang="en-US" dirty="0">
                            <a:solidFill>
                              <a:schemeClr val="tx1"/>
                            </a:solidFill>
                          </a:rPr>
                          <m:t> </m:t>
                        </m:r>
                      </m:num>
                      <m:den>
                        <m:rad>
                          <m:radPr>
                            <m:degHide m:val="on"/>
                            <m:ctrlPr>
                              <a:rPr lang="en-US" i="1" dirty="0">
                                <a:solidFill>
                                  <a:schemeClr val="tx1"/>
                                </a:solidFill>
                                <a:latin typeface="Cambria Math" panose="02040503050406030204" pitchFamily="18" charset="0"/>
                              </a:rPr>
                            </m:ctrlPr>
                          </m:radPr>
                          <m:deg/>
                          <m:e>
                            <m:r>
                              <a:rPr lang="en-US" i="1" dirty="0" smtClean="0">
                                <a:solidFill>
                                  <a:schemeClr val="tx1"/>
                                </a:solidFill>
                                <a:latin typeface="Cambria Math" charset="0"/>
                              </a:rPr>
                              <m:t>5</m:t>
                            </m:r>
                            <m:r>
                              <a:rPr lang="en-US" i="1" dirty="0">
                                <a:solidFill>
                                  <a:schemeClr val="tx1"/>
                                </a:solidFill>
                                <a:latin typeface="Cambria Math" charset="0"/>
                              </a:rPr>
                              <m:t>−1</m:t>
                            </m:r>
                          </m:e>
                        </m:rad>
                      </m:den>
                    </m:f>
                    <m:r>
                      <a:rPr lang="en-US" i="1" dirty="0" smtClean="0">
                        <a:solidFill>
                          <a:schemeClr val="tx1"/>
                        </a:solidFill>
                        <a:latin typeface="Cambria Math" charset="0"/>
                      </a:rPr>
                      <m:t> </m:t>
                    </m:r>
                  </m:oMath>
                </a14:m>
                <a:r>
                  <a:rPr lang="en-US" dirty="0">
                    <a:solidFill>
                      <a:schemeClr val="tx1"/>
                    </a:solidFill>
                  </a:rPr>
                  <a:t>= </a:t>
                </a:r>
                <a14:m>
                  <m:oMath xmlns:m="http://schemas.openxmlformats.org/officeDocument/2006/math">
                    <m:r>
                      <a:rPr lang="en-US" i="1" dirty="0">
                        <a:solidFill>
                          <a:schemeClr val="tx1"/>
                        </a:solidFill>
                        <a:latin typeface="Cambria Math" charset="0"/>
                      </a:rPr>
                      <m:t> </m:t>
                    </m:r>
                    <m:f>
                      <m:fPr>
                        <m:ctrlPr>
                          <a:rPr lang="en-US" i="1" dirty="0">
                            <a:solidFill>
                              <a:schemeClr val="tx1"/>
                            </a:solidFill>
                            <a:latin typeface="Cambria Math" panose="02040503050406030204" pitchFamily="18" charset="0"/>
                          </a:rPr>
                        </m:ctrlPr>
                      </m:fPr>
                      <m:num>
                        <m:rad>
                          <m:radPr>
                            <m:degHide m:val="on"/>
                            <m:ctrlPr>
                              <a:rPr lang="en-US" i="1">
                                <a:solidFill>
                                  <a:schemeClr val="tx1"/>
                                </a:solidFill>
                                <a:latin typeface="Cambria Math" panose="02040503050406030204" pitchFamily="18" charset="0"/>
                              </a:rPr>
                            </m:ctrlPr>
                          </m:radPr>
                          <m:deg/>
                          <m:e>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6</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2</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1</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4</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5</m:t>
                                </m:r>
                              </m:e>
                              <m:sup>
                                <m:r>
                                  <a:rPr lang="en-US" i="1">
                                    <a:solidFill>
                                      <a:schemeClr val="tx1"/>
                                    </a:solidFill>
                                    <a:latin typeface="Cambria Math" charset="0"/>
                                  </a:rPr>
                                  <m:t>2</m:t>
                                </m:r>
                              </m:sup>
                            </m:sSup>
                          </m:e>
                        </m:rad>
                        <m:r>
                          <m:rPr>
                            <m:nor/>
                          </m:rPr>
                          <a:rPr lang="en-US" dirty="0">
                            <a:solidFill>
                              <a:schemeClr val="tx1"/>
                            </a:solidFill>
                          </a:rPr>
                          <m:t> </m:t>
                        </m:r>
                      </m:num>
                      <m:den>
                        <m:rad>
                          <m:radPr>
                            <m:degHide m:val="on"/>
                            <m:ctrlPr>
                              <a:rPr lang="en-US" i="1" dirty="0">
                                <a:solidFill>
                                  <a:schemeClr val="tx1"/>
                                </a:solidFill>
                                <a:latin typeface="Cambria Math" panose="02040503050406030204" pitchFamily="18" charset="0"/>
                              </a:rPr>
                            </m:ctrlPr>
                          </m:radPr>
                          <m:deg/>
                          <m:e>
                            <m:r>
                              <a:rPr lang="en-US" i="1" dirty="0" smtClean="0">
                                <a:solidFill>
                                  <a:schemeClr val="tx1"/>
                                </a:solidFill>
                                <a:latin typeface="Cambria Math" charset="0"/>
                              </a:rPr>
                              <m:t>4</m:t>
                            </m:r>
                          </m:e>
                        </m:rad>
                      </m:den>
                    </m:f>
                  </m:oMath>
                </a14:m>
                <a:r>
                  <a:rPr lang="en-US" dirty="0">
                    <a:solidFill>
                      <a:schemeClr val="tx1"/>
                    </a:solidFill>
                  </a:rPr>
                  <a:t> = 6.403</a:t>
                </a:r>
              </a:p>
              <a:p>
                <a:endParaRPr lang="en-US" dirty="0">
                  <a:solidFill>
                    <a:schemeClr val="tx1"/>
                  </a:solidFill>
                </a:endParaRPr>
              </a:p>
            </p:txBody>
          </p:sp>
        </mc:Choice>
        <mc:Fallback xmlns="">
          <p:sp>
            <p:nvSpPr>
              <p:cNvPr id="7" name="Content Placeholder 2">
                <a:extLst>
                  <a:ext uri="{FF2B5EF4-FFF2-40B4-BE49-F238E27FC236}">
                    <a16:creationId xmlns:a16="http://schemas.microsoft.com/office/drawing/2014/main" id="{728F4D09-A00A-48B7-95EE-DD2A95ECB9FF}"/>
                  </a:ext>
                </a:extLst>
              </p:cNvPr>
              <p:cNvSpPr txBox="1">
                <a:spLocks noRot="1" noChangeAspect="1" noMove="1" noResize="1" noEditPoints="1" noAdjustHandles="1" noChangeArrowheads="1" noChangeShapeType="1" noTextEdit="1"/>
              </p:cNvSpPr>
              <p:nvPr/>
            </p:nvSpPr>
            <p:spPr>
              <a:xfrm>
                <a:off x="373552" y="5149152"/>
                <a:ext cx="7543802" cy="1231486"/>
              </a:xfrm>
              <a:prstGeom prst="rect">
                <a:avLst/>
              </a:prstGeom>
              <a:blipFill>
                <a:blip r:embed="rId7"/>
                <a:stretch>
                  <a:fillRect l="-808" t="-7426" b="-4950"/>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5B2DDC1B-DA8F-457E-AC81-A0DDF144B18F}"/>
              </a:ext>
            </a:extLst>
          </p:cNvPr>
          <p:cNvSpPr txBox="1">
            <a:spLocks/>
          </p:cNvSpPr>
          <p:nvPr/>
        </p:nvSpPr>
        <p:spPr>
          <a:xfrm>
            <a:off x="373552" y="4448109"/>
            <a:ext cx="7543802" cy="64585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solidFill>
                  <a:schemeClr val="tx1"/>
                </a:solidFill>
              </a:rPr>
              <a:t>Example:</a:t>
            </a:r>
            <a:r>
              <a:rPr lang="en-US" dirty="0">
                <a:solidFill>
                  <a:schemeClr val="tx1"/>
                </a:solidFill>
              </a:rPr>
              <a:t> If we have data 79, 83, 84, 89, 90 mm for digitus tertius (the human middle finger).  What is an estimate of the standard deviation?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D8F120-DDCE-4B77-96F8-86486FF6BDED}"/>
                  </a:ext>
                </a:extLst>
              </p:cNvPr>
              <p:cNvSpPr txBox="1"/>
              <p:nvPr/>
            </p:nvSpPr>
            <p:spPr>
              <a:xfrm>
                <a:off x="373552" y="3228975"/>
                <a:ext cx="8551373" cy="847348"/>
              </a:xfrm>
              <a:prstGeom prst="rect">
                <a:avLst/>
              </a:prstGeom>
              <a:noFill/>
            </p:spPr>
            <p:txBody>
              <a:bodyPr wrap="square" rtlCol="0">
                <a:spAutoFit/>
              </a:bodyPr>
              <a:lstStyle/>
              <a:p>
                <a:r>
                  <a:rPr lang="en-US" b="1" u="sng" cap="small" dirty="0"/>
                  <a:t>Estimate</a:t>
                </a:r>
                <a:r>
                  <a:rPr lang="en-US" dirty="0"/>
                  <a:t> </a:t>
                </a:r>
                <a14:m>
                  <m:oMath xmlns:m="http://schemas.openxmlformats.org/officeDocument/2006/math">
                    <m:r>
                      <a:rPr lang="en-US" i="1">
                        <a:latin typeface="Cambria Math" charset="0"/>
                        <a:ea typeface="Cambria Math" charset="0"/>
                        <a:cs typeface="Cambria Math" charset="0"/>
                      </a:rPr>
                      <m:t>𝜎</m:t>
                    </m:r>
                  </m:oMath>
                </a14:m>
                <a:r>
                  <a:rPr lang="en-US" dirty="0"/>
                  <a:t>:    </a:t>
                </a:r>
                <a14:m>
                  <m:oMath xmlns:m="http://schemas.openxmlformats.org/officeDocument/2006/math">
                    <m:r>
                      <a:rPr lang="en-US" i="1" dirty="0">
                        <a:latin typeface="Cambria Math" charset="0"/>
                      </a:rPr>
                      <m:t>𝑠</m:t>
                    </m:r>
                    <m:r>
                      <a:rPr lang="en-US" i="1" dirty="0">
                        <a:latin typeface="Cambria Math" charset="0"/>
                      </a:rPr>
                      <m:t>= </m:t>
                    </m:r>
                    <m:f>
                      <m:fPr>
                        <m:ctrlPr>
                          <a:rPr lang="en-US" i="1" dirty="0">
                            <a:latin typeface="Cambria Math" panose="02040503050406030204" pitchFamily="18" charset="0"/>
                          </a:rPr>
                        </m:ctrlPr>
                      </m:fPr>
                      <m:num>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1 </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e>
                              <m:sup>
                                <m:r>
                                  <a:rPr lang="en-US" i="1">
                                    <a:latin typeface="Cambria Math" charset="0"/>
                                  </a:rPr>
                                  <m:t>2</m:t>
                                </m:r>
                              </m:sup>
                            </m:sSup>
                            <m:r>
                              <a:rPr lang="en-US" i="1">
                                <a:latin typeface="Cambria Math" charset="0"/>
                              </a:rPr>
                              <m:t>+</m:t>
                            </m:r>
                            <m:sSup>
                              <m:sSupPr>
                                <m:ctrlPr>
                                  <a:rPr lang="en-US"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2</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e>
                              <m:sup>
                                <m:r>
                                  <a:rPr lang="en-US" i="1">
                                    <a:latin typeface="Cambria Math" charset="0"/>
                                  </a:rPr>
                                  <m:t>2</m:t>
                                </m:r>
                              </m:sup>
                            </m:sSup>
                            <m:r>
                              <a:rPr lang="en-US" i="1">
                                <a:latin typeface="Cambria Math" charset="0"/>
                              </a:rPr>
                              <m:t>+ …+</m:t>
                            </m:r>
                            <m:sSup>
                              <m:sSupPr>
                                <m:ctrlPr>
                                  <a:rPr lang="en-US"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𝑛</m:t>
                                    </m:r>
                                    <m:r>
                                      <a:rPr lang="en-US" i="1">
                                        <a:latin typeface="Cambria Math" charset="0"/>
                                      </a:rPr>
                                      <m:t> </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e>
                              <m:sup>
                                <m:r>
                                  <a:rPr lang="en-US" i="1">
                                    <a:latin typeface="Cambria Math" charset="0"/>
                                  </a:rPr>
                                  <m:t>2</m:t>
                                </m:r>
                              </m:sup>
                            </m:sSup>
                          </m:e>
                        </m:rad>
                        <m:r>
                          <m:rPr>
                            <m:nor/>
                          </m:rPr>
                          <a:rPr lang="en-US" dirty="0"/>
                          <m:t> </m:t>
                        </m:r>
                      </m:num>
                      <m:den>
                        <m:rad>
                          <m:radPr>
                            <m:degHide m:val="on"/>
                            <m:ctrlPr>
                              <a:rPr lang="en-US" i="1" dirty="0">
                                <a:latin typeface="Cambria Math" panose="02040503050406030204" pitchFamily="18" charset="0"/>
                              </a:rPr>
                            </m:ctrlPr>
                          </m:radPr>
                          <m:deg/>
                          <m:e>
                            <m:r>
                              <a:rPr lang="en-US" i="1" dirty="0">
                                <a:latin typeface="Cambria Math" charset="0"/>
                              </a:rPr>
                              <m:t>𝑛</m:t>
                            </m:r>
                            <m:r>
                              <a:rPr lang="en-US" i="1" dirty="0">
                                <a:latin typeface="Cambria Math" charset="0"/>
                              </a:rPr>
                              <m:t>−1</m:t>
                            </m:r>
                          </m:e>
                        </m:rad>
                      </m:den>
                    </m:f>
                  </m:oMath>
                </a14:m>
                <a:r>
                  <a:rPr lang="en-US" dirty="0"/>
                  <a:t>, we can think of the standard deviation as the average distance from each data point to the mean. (It’s not exactly this, though.)</a:t>
                </a:r>
              </a:p>
            </p:txBody>
          </p:sp>
        </mc:Choice>
        <mc:Fallback xmlns="">
          <p:sp>
            <p:nvSpPr>
              <p:cNvPr id="11" name="TextBox 10">
                <a:extLst>
                  <a:ext uri="{FF2B5EF4-FFF2-40B4-BE49-F238E27FC236}">
                    <a16:creationId xmlns:a16="http://schemas.microsoft.com/office/drawing/2014/main" id="{3BD8F120-DDCE-4B77-96F8-86486FF6BDED}"/>
                  </a:ext>
                </a:extLst>
              </p:cNvPr>
              <p:cNvSpPr txBox="1">
                <a:spLocks noRot="1" noChangeAspect="1" noMove="1" noResize="1" noEditPoints="1" noAdjustHandles="1" noChangeArrowheads="1" noChangeShapeType="1" noTextEdit="1"/>
              </p:cNvSpPr>
              <p:nvPr/>
            </p:nvSpPr>
            <p:spPr>
              <a:xfrm>
                <a:off x="373552" y="3228975"/>
                <a:ext cx="8551373" cy="847348"/>
              </a:xfrm>
              <a:prstGeom prst="rect">
                <a:avLst/>
              </a:prstGeom>
              <a:blipFill>
                <a:blip r:embed="rId8"/>
                <a:stretch>
                  <a:fillRect l="-570" b="-10791"/>
                </a:stretch>
              </a:blipFill>
            </p:spPr>
            <p:txBody>
              <a:bodyPr/>
              <a:lstStyle/>
              <a:p>
                <a:r>
                  <a:rPr lang="en-US">
                    <a:noFill/>
                  </a:rPr>
                  <a:t> </a:t>
                </a:r>
              </a:p>
            </p:txBody>
          </p:sp>
        </mc:Fallback>
      </mc:AlternateContent>
    </p:spTree>
    <p:extLst>
      <p:ext uri="{BB962C8B-B14F-4D97-AF65-F5344CB8AC3E}">
        <p14:creationId xmlns:p14="http://schemas.microsoft.com/office/powerpoint/2010/main" val="282270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T-ratio</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77</a:t>
            </a:fld>
            <a:endParaRPr lang="en-US" altLang="en-US" dirty="0"/>
          </a:p>
        </p:txBody>
      </p:sp>
      <p:sp>
        <p:nvSpPr>
          <p:cNvPr id="5" name="TextBox 4"/>
          <p:cNvSpPr txBox="1"/>
          <p:nvPr/>
        </p:nvSpPr>
        <p:spPr>
          <a:xfrm>
            <a:off x="1720926" y="5594455"/>
            <a:ext cx="6159348" cy="369332"/>
          </a:xfrm>
          <a:prstGeom prst="rect">
            <a:avLst/>
          </a:prstGeom>
          <a:noFill/>
        </p:spPr>
        <p:txBody>
          <a:bodyPr wrap="square" rtlCol="0">
            <a:spAutoFit/>
          </a:bodyPr>
          <a:lstStyle/>
          <a:p>
            <a:r>
              <a:rPr lang="en-US" dirty="0"/>
              <a:t>*This ratio HAS a t – distribution if Y is normally distributed. </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D0C6E37-AF95-437B-BE91-EED639F92A05}"/>
                  </a:ext>
                </a:extLst>
              </p:cNvPr>
              <p:cNvSpPr txBox="1">
                <a:spLocks/>
              </p:cNvSpPr>
              <p:nvPr/>
            </p:nvSpPr>
            <p:spPr>
              <a:xfrm>
                <a:off x="386367" y="1737363"/>
                <a:ext cx="7543802" cy="20531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14:m>
                  <m:oMath xmlns:m="http://schemas.openxmlformats.org/officeDocument/2006/math">
                    <m:r>
                      <m:rPr>
                        <m:nor/>
                      </m:rPr>
                      <a:rPr lang="en-US" altLang="en-US" sz="2400" dirty="0" smtClean="0"/>
                      <m:t>Facts</m:t>
                    </m:r>
                    <m:r>
                      <m:rPr>
                        <m:nor/>
                      </m:rPr>
                      <a:rPr lang="en-US" altLang="en-US" sz="2400" dirty="0" smtClean="0"/>
                      <m:t> </m:t>
                    </m:r>
                    <m:r>
                      <m:rPr>
                        <m:nor/>
                      </m:rPr>
                      <a:rPr lang="en-US" altLang="en-US" sz="2400" dirty="0" smtClean="0"/>
                      <m:t>about</m:t>
                    </m:r>
                    <m:r>
                      <m:rPr>
                        <m:nor/>
                      </m:rPr>
                      <a:rPr lang="en-US" altLang="en-US" sz="2400" dirty="0" smtClean="0"/>
                      <m:t> </m:t>
                    </m:r>
                    <m:acc>
                      <m:accPr>
                        <m:chr m:val="̅"/>
                        <m:ctrlPr>
                          <a:rPr lang="en-US" altLang="en-US" sz="2400" i="1" dirty="0" smtClean="0">
                            <a:latin typeface="Cambria Math" panose="02040503050406030204" pitchFamily="18" charset="0"/>
                          </a:rPr>
                        </m:ctrlPr>
                      </m:accPr>
                      <m:e>
                        <m:r>
                          <a:rPr lang="en-US" altLang="en-US" sz="2400" i="1" dirty="0" smtClean="0">
                            <a:latin typeface="Cambria Math" charset="0"/>
                          </a:rPr>
                          <m:t>𝑌</m:t>
                        </m:r>
                      </m:e>
                    </m:acc>
                  </m:oMath>
                </a14:m>
                <a:r>
                  <a:rPr lang="en-US" altLang="en-US" sz="2400" dirty="0"/>
                  <a:t>:</a:t>
                </a:r>
              </a:p>
              <a:p>
                <a:pPr marL="292608" lvl="1" indent="0">
                  <a:buNone/>
                </a:pPr>
                <a14:m>
                  <m:oMathPara xmlns:m="http://schemas.openxmlformats.org/officeDocument/2006/math">
                    <m:oMathParaPr>
                      <m:jc m:val="centerGroup"/>
                    </m:oMathParaPr>
                    <m:oMath xmlns:m="http://schemas.openxmlformats.org/officeDocument/2006/math">
                      <m:acc>
                        <m:accPr>
                          <m:chr m:val="̅"/>
                          <m:ctrlPr>
                            <a:rPr lang="en-US" altLang="en-US" i="1">
                              <a:latin typeface="Cambria Math" panose="02040503050406030204" pitchFamily="18" charset="0"/>
                            </a:rPr>
                          </m:ctrlPr>
                        </m:accPr>
                        <m:e>
                          <m:r>
                            <a:rPr lang="en-US" altLang="en-US" i="1" smtClean="0">
                              <a:latin typeface="Cambria Math" panose="02040503050406030204" pitchFamily="18" charset="0"/>
                            </a:rPr>
                            <m:t> </m:t>
                          </m:r>
                          <m:r>
                            <a:rPr lang="en-US" altLang="en-US" i="1">
                              <a:latin typeface="Cambria Math" panose="02040503050406030204" pitchFamily="18" charset="0"/>
                            </a:rPr>
                            <m:t>𝑌</m:t>
                          </m:r>
                        </m:e>
                      </m:acc>
                      <m:r>
                        <m:rPr>
                          <m:nor/>
                        </m:rPr>
                        <a:rPr lang="en-US" altLang="en-US" dirty="0"/>
                        <m:t> “</m:t>
                      </m:r>
                      <m:r>
                        <m:rPr>
                          <m:nor/>
                        </m:rPr>
                        <a:rPr lang="en-US" altLang="en-US" dirty="0"/>
                        <m:t>approx</m:t>
                      </m:r>
                      <m:r>
                        <m:rPr>
                          <m:nor/>
                        </m:rPr>
                        <a:rPr lang="en-US" altLang="en-US" dirty="0"/>
                        <m:t>. </m:t>
                      </m:r>
                      <m:r>
                        <m:rPr>
                          <m:nor/>
                        </m:rPr>
                        <a:rPr lang="en-US" altLang="en-US" dirty="0"/>
                        <m:t>equals</m:t>
                      </m:r>
                      <m:r>
                        <m:rPr>
                          <m:nor/>
                        </m:rPr>
                        <a:rPr lang="en-US" altLang="en-US" dirty="0"/>
                        <m:t>” </m:t>
                      </m:r>
                      <m:r>
                        <a:rPr lang="en-US" altLang="en-US" i="1">
                          <a:latin typeface="Cambria Math" panose="02040503050406030204" pitchFamily="18" charset="0"/>
                          <a:ea typeface="Cambria Math" charset="0"/>
                          <a:cs typeface="Cambria Math" charset="0"/>
                        </a:rPr>
                        <m:t>𝜇</m:t>
                      </m:r>
                    </m:oMath>
                  </m:oMathPara>
                </a14:m>
                <a:endParaRPr lang="en-US" altLang="en-US" dirty="0"/>
              </a:p>
              <a:p>
                <a:pPr marL="292608" lvl="1" indent="0">
                  <a:buNone/>
                </a:pPr>
                <a14:m>
                  <m:oMathPara xmlns:m="http://schemas.openxmlformats.org/officeDocument/2006/math">
                    <m:oMathParaPr>
                      <m:jc m:val="centerGroup"/>
                    </m:oMathParaPr>
                    <m:oMath xmlns:m="http://schemas.openxmlformats.org/officeDocument/2006/math">
                      <m:r>
                        <m:rPr>
                          <m:nor/>
                        </m:rPr>
                        <a:rPr lang="en-US" altLang="en-US" dirty="0"/>
                        <m:t>Variance</m:t>
                      </m:r>
                      <m:r>
                        <m:rPr>
                          <m:nor/>
                        </m:rPr>
                        <a:rPr lang="en-US" altLang="en-US" dirty="0"/>
                        <m:t>(</m:t>
                      </m:r>
                      <m:acc>
                        <m:accPr>
                          <m:chr m:val="̅"/>
                          <m:ctrlPr>
                            <a:rPr lang="en-US" altLang="en-US" i="1">
                              <a:latin typeface="Cambria Math" panose="02040503050406030204" pitchFamily="18" charset="0"/>
                            </a:rPr>
                          </m:ctrlPr>
                        </m:accPr>
                        <m:e>
                          <m:r>
                            <a:rPr lang="en-US" altLang="en-US" i="1">
                              <a:latin typeface="Cambria Math" panose="02040503050406030204" pitchFamily="18" charset="0"/>
                            </a:rPr>
                            <m:t>𝑌</m:t>
                          </m:r>
                        </m:e>
                      </m:acc>
                      <m:r>
                        <a:rPr lang="en-US" altLang="en-US" i="1">
                          <a:latin typeface="Cambria Math" panose="02040503050406030204" pitchFamily="18" charset="0"/>
                        </a:rPr>
                        <m:t>)</m:t>
                      </m:r>
                      <m:r>
                        <a:rPr lang="en-US" altLang="en-US">
                          <a:latin typeface="Cambria Math" panose="02040503050406030204" pitchFamily="18" charset="0"/>
                        </a:rPr>
                        <m:t>=</m:t>
                      </m:r>
                      <m:f>
                        <m:fPr>
                          <m:ctrlPr>
                            <a:rPr lang="en-US" altLang="en-US" i="1">
                              <a:latin typeface="Cambria Math" panose="02040503050406030204" pitchFamily="18" charset="0"/>
                            </a:rPr>
                          </m:ctrlPr>
                        </m:fPr>
                        <m:num>
                          <m:sSup>
                            <m:sSupPr>
                              <m:ctrlPr>
                                <a:rPr lang="en-US" altLang="en-US" i="1">
                                  <a:latin typeface="Cambria Math" panose="02040503050406030204" pitchFamily="18" charset="0"/>
                                </a:rPr>
                              </m:ctrlPr>
                            </m:sSupPr>
                            <m:e>
                              <m:r>
                                <a:rPr lang="en-US" altLang="en-US" i="1">
                                  <a:latin typeface="Cambria Math" panose="02040503050406030204" pitchFamily="18" charset="0"/>
                                  <a:ea typeface="Cambria Math" charset="0"/>
                                  <a:cs typeface="Cambria Math" charset="0"/>
                                </a:rPr>
                                <m:t>𝜎</m:t>
                              </m:r>
                            </m:e>
                            <m:sup>
                              <m:r>
                                <a:rPr lang="en-US" altLang="en-US" i="1">
                                  <a:latin typeface="Cambria Math" panose="02040503050406030204" pitchFamily="18" charset="0"/>
                                </a:rPr>
                                <m:t>2</m:t>
                              </m:r>
                            </m:sup>
                          </m:sSup>
                        </m:num>
                        <m:den>
                          <m:r>
                            <a:rPr lang="en-US" altLang="en-US" i="1">
                              <a:latin typeface="Cambria Math" panose="02040503050406030204" pitchFamily="18" charset="0"/>
                            </a:rPr>
                            <m:t>𝑛</m:t>
                          </m:r>
                        </m:den>
                      </m:f>
                    </m:oMath>
                  </m:oMathPara>
                </a14:m>
                <a:endParaRPr lang="en-US" altLang="en-US" dirty="0"/>
              </a:p>
              <a:p>
                <a:pPr marL="292608" lvl="1" indent="0">
                  <a:buNone/>
                </a:pPr>
                <a14:m>
                  <m:oMathPara xmlns:m="http://schemas.openxmlformats.org/officeDocument/2006/math">
                    <m:oMathParaPr>
                      <m:jc m:val="centerGroup"/>
                    </m:oMathParaPr>
                    <m:oMath xmlns:m="http://schemas.openxmlformats.org/officeDocument/2006/math">
                      <m:acc>
                        <m:accPr>
                          <m:chr m:val="̅"/>
                          <m:ctrlPr>
                            <a:rPr lang="en-US" altLang="en-US" i="1">
                              <a:solidFill>
                                <a:schemeClr val="tx1"/>
                              </a:solidFill>
                              <a:latin typeface="Cambria Math" panose="02040503050406030204" pitchFamily="18" charset="0"/>
                            </a:rPr>
                          </m:ctrlPr>
                        </m:accPr>
                        <m:e>
                          <m:r>
                            <a:rPr lang="en-US" altLang="en-US" i="1">
                              <a:solidFill>
                                <a:schemeClr val="tx1"/>
                              </a:solidFill>
                              <a:latin typeface="Cambria Math" charset="0"/>
                            </a:rPr>
                            <m:t>𝑌</m:t>
                          </m:r>
                        </m:e>
                      </m:acc>
                      <m:r>
                        <m:rPr>
                          <m:nor/>
                        </m:rPr>
                        <a:rPr lang="en-US" altLang="en-US" dirty="0">
                          <a:solidFill>
                            <a:schemeClr val="tx1"/>
                          </a:solidFill>
                        </a:rPr>
                        <m:t> “</m:t>
                      </m:r>
                      <m:r>
                        <m:rPr>
                          <m:nor/>
                        </m:rPr>
                        <a:rPr lang="en-US" altLang="en-US" dirty="0">
                          <a:solidFill>
                            <a:schemeClr val="tx1"/>
                          </a:solidFill>
                        </a:rPr>
                        <m:t>approx</m:t>
                      </m:r>
                      <m:r>
                        <m:rPr>
                          <m:nor/>
                        </m:rPr>
                        <a:rPr lang="en-US" altLang="en-US" dirty="0">
                          <a:solidFill>
                            <a:schemeClr val="tx1"/>
                          </a:solidFill>
                        </a:rPr>
                        <m:t>. </m:t>
                      </m:r>
                      <m:r>
                        <m:rPr>
                          <m:nor/>
                        </m:rPr>
                        <a:rPr lang="en-US" altLang="en-US" dirty="0">
                          <a:solidFill>
                            <a:schemeClr val="tx1"/>
                          </a:solidFill>
                        </a:rPr>
                        <m:t>distributed</m:t>
                      </m:r>
                      <m:r>
                        <m:rPr>
                          <m:nor/>
                        </m:rPr>
                        <a:rPr lang="en-US" altLang="en-US" dirty="0">
                          <a:solidFill>
                            <a:schemeClr val="tx1"/>
                          </a:solidFill>
                        </a:rPr>
                        <m:t>” </m:t>
                      </m:r>
                      <m:r>
                        <m:rPr>
                          <m:nor/>
                        </m:rPr>
                        <a:rPr lang="en-US" altLang="en-US" dirty="0">
                          <a:solidFill>
                            <a:schemeClr val="tx1"/>
                          </a:solidFill>
                        </a:rPr>
                        <m:t>normal</m:t>
                      </m:r>
                      <m:r>
                        <m:rPr>
                          <m:nor/>
                        </m:rPr>
                        <a:rPr lang="en-US" altLang="en-US" dirty="0">
                          <a:solidFill>
                            <a:schemeClr val="tx1"/>
                          </a:solidFill>
                        </a:rPr>
                        <m:t> </m:t>
                      </m:r>
                      <m:r>
                        <m:rPr>
                          <m:nor/>
                        </m:rPr>
                        <a:rPr lang="en-US" altLang="en-US" dirty="0">
                          <a:solidFill>
                            <a:schemeClr val="tx1"/>
                          </a:solidFill>
                        </a:rPr>
                        <m:t>if</m:t>
                      </m:r>
                      <m:r>
                        <m:rPr>
                          <m:nor/>
                        </m:rPr>
                        <a:rPr lang="en-US" altLang="en-US" dirty="0">
                          <a:solidFill>
                            <a:schemeClr val="tx1"/>
                          </a:solidFill>
                        </a:rPr>
                        <m:t> </m:t>
                      </m:r>
                      <m:r>
                        <m:rPr>
                          <m:nor/>
                        </m:rPr>
                        <a:rPr lang="en-US" altLang="en-US" i="1" dirty="0">
                          <a:solidFill>
                            <a:schemeClr val="tx1"/>
                          </a:solidFill>
                        </a:rPr>
                        <m:t>n</m:t>
                      </m:r>
                      <m:r>
                        <m:rPr>
                          <m:nor/>
                        </m:rPr>
                        <a:rPr lang="en-US" altLang="en-US" dirty="0">
                          <a:solidFill>
                            <a:schemeClr val="tx1"/>
                          </a:solidFill>
                        </a:rPr>
                        <m:t> </m:t>
                      </m:r>
                      <m:r>
                        <m:rPr>
                          <m:nor/>
                        </m:rPr>
                        <a:rPr lang="en-US" altLang="en-US" dirty="0">
                          <a:solidFill>
                            <a:schemeClr val="tx1"/>
                          </a:solidFill>
                        </a:rPr>
                        <m:t>is</m:t>
                      </m:r>
                      <m:r>
                        <m:rPr>
                          <m:nor/>
                        </m:rPr>
                        <a:rPr lang="en-US" altLang="en-US" dirty="0">
                          <a:solidFill>
                            <a:schemeClr val="tx1"/>
                          </a:solidFill>
                        </a:rPr>
                        <m:t> </m:t>
                      </m:r>
                      <m:r>
                        <m:rPr>
                          <m:nor/>
                        </m:rPr>
                        <a:rPr lang="en-US" altLang="en-US" dirty="0">
                          <a:solidFill>
                            <a:schemeClr val="tx1"/>
                          </a:solidFill>
                        </a:rPr>
                        <m:t>larger</m:t>
                      </m:r>
                      <m:r>
                        <m:rPr>
                          <m:nor/>
                        </m:rPr>
                        <a:rPr lang="en-US" altLang="en-US" dirty="0">
                          <a:solidFill>
                            <a:schemeClr val="tx1"/>
                          </a:solidFill>
                        </a:rPr>
                        <m:t> </m:t>
                      </m:r>
                      <m:r>
                        <m:rPr>
                          <m:nor/>
                        </m:rPr>
                        <a:rPr lang="en-US" altLang="en-US" dirty="0">
                          <a:solidFill>
                            <a:schemeClr val="tx1"/>
                          </a:solidFill>
                        </a:rPr>
                        <m:t>than</m:t>
                      </m:r>
                      <m:r>
                        <m:rPr>
                          <m:nor/>
                        </m:rPr>
                        <a:rPr lang="en-US" altLang="en-US" dirty="0">
                          <a:solidFill>
                            <a:schemeClr val="tx1"/>
                          </a:solidFill>
                        </a:rPr>
                        <m:t> 30</m:t>
                      </m:r>
                    </m:oMath>
                  </m:oMathPara>
                </a14:m>
                <a:endParaRPr lang="en-US" altLang="en-US" dirty="0"/>
              </a:p>
              <a:p>
                <a:pPr marL="292608" lvl="1" indent="0">
                  <a:buNone/>
                </a:pPr>
                <a14:m>
                  <m:oMathPara xmlns:m="http://schemas.openxmlformats.org/officeDocument/2006/math">
                    <m:oMathParaPr>
                      <m:jc m:val="centerGroup"/>
                    </m:oMathParaPr>
                    <m:oMath xmlns:m="http://schemas.openxmlformats.org/officeDocument/2006/math">
                      <m:acc>
                        <m:accPr>
                          <m:chr m:val="̅"/>
                          <m:ctrlPr>
                            <a:rPr lang="en-US" altLang="en-US" i="1">
                              <a:solidFill>
                                <a:schemeClr val="tx1"/>
                              </a:solidFill>
                              <a:latin typeface="Cambria Math" panose="02040503050406030204" pitchFamily="18" charset="0"/>
                            </a:rPr>
                          </m:ctrlPr>
                        </m:accPr>
                        <m:e>
                          <m:r>
                            <a:rPr lang="en-US" altLang="en-US" i="1">
                              <a:solidFill>
                                <a:schemeClr val="tx1"/>
                              </a:solidFill>
                              <a:latin typeface="Cambria Math" panose="02040503050406030204" pitchFamily="18" charset="0"/>
                            </a:rPr>
                            <m:t>𝑌</m:t>
                          </m:r>
                        </m:e>
                      </m:acc>
                      <m:r>
                        <m:rPr>
                          <m:nor/>
                        </m:rPr>
                        <a:rPr lang="en-US" altLang="en-US" dirty="0">
                          <a:solidFill>
                            <a:schemeClr val="tx1"/>
                          </a:solidFill>
                        </a:rPr>
                        <m:t> </m:t>
                      </m:r>
                      <m:r>
                        <m:rPr>
                          <m:nor/>
                        </m:rPr>
                        <a:rPr lang="en-US" altLang="en-US" dirty="0" smtClean="0">
                          <a:solidFill>
                            <a:schemeClr val="tx1"/>
                          </a:solidFill>
                        </a:rPr>
                        <m:t>IS</m:t>
                      </m:r>
                      <m:r>
                        <m:rPr>
                          <m:nor/>
                        </m:rPr>
                        <a:rPr lang="en-US" altLang="en-US" dirty="0" smtClean="0">
                          <a:solidFill>
                            <a:schemeClr val="tx1"/>
                          </a:solidFill>
                        </a:rPr>
                        <m:t> </m:t>
                      </m:r>
                      <m:r>
                        <m:rPr>
                          <m:nor/>
                        </m:rPr>
                        <a:rPr lang="en-US" altLang="en-US" dirty="0">
                          <a:solidFill>
                            <a:schemeClr val="tx1"/>
                          </a:solidFill>
                        </a:rPr>
                        <m:t>normal</m:t>
                      </m:r>
                      <m:r>
                        <m:rPr>
                          <m:nor/>
                        </m:rPr>
                        <a:rPr lang="en-US" altLang="en-US" dirty="0" smtClean="0">
                          <a:solidFill>
                            <a:schemeClr val="tx1"/>
                          </a:solidFill>
                        </a:rPr>
                        <m:t>ly</m:t>
                      </m:r>
                      <m:r>
                        <m:rPr>
                          <m:nor/>
                        </m:rPr>
                        <a:rPr lang="en-US" altLang="en-US" dirty="0" smtClean="0">
                          <a:solidFill>
                            <a:schemeClr val="tx1"/>
                          </a:solidFill>
                        </a:rPr>
                        <m:t> </m:t>
                      </m:r>
                      <m:r>
                        <m:rPr>
                          <m:nor/>
                        </m:rPr>
                        <a:rPr lang="en-US" altLang="en-US" dirty="0" smtClean="0">
                          <a:solidFill>
                            <a:schemeClr val="tx1"/>
                          </a:solidFill>
                        </a:rPr>
                        <m:t>distributed</m:t>
                      </m:r>
                      <m:r>
                        <m:rPr>
                          <m:nor/>
                        </m:rPr>
                        <a:rPr lang="en-US" altLang="en-US" dirty="0" smtClean="0">
                          <a:solidFill>
                            <a:schemeClr val="tx1"/>
                          </a:solidFill>
                        </a:rPr>
                        <m:t> </m:t>
                      </m:r>
                      <m:r>
                        <m:rPr>
                          <m:nor/>
                        </m:rPr>
                        <a:rPr lang="en-US" altLang="en-US" dirty="0" smtClean="0">
                          <a:solidFill>
                            <a:schemeClr val="tx1"/>
                          </a:solidFill>
                        </a:rPr>
                        <m:t>if</m:t>
                      </m:r>
                      <m:r>
                        <m:rPr>
                          <m:nor/>
                        </m:rPr>
                        <a:rPr lang="en-US" altLang="en-US" dirty="0" smtClean="0">
                          <a:solidFill>
                            <a:schemeClr val="tx1"/>
                          </a:solidFill>
                        </a:rPr>
                        <m:t> </m:t>
                      </m:r>
                      <m:r>
                        <m:rPr>
                          <m:nor/>
                        </m:rPr>
                        <a:rPr lang="en-US" altLang="en-US" i="1" dirty="0" smtClean="0">
                          <a:solidFill>
                            <a:schemeClr val="tx1"/>
                          </a:solidFill>
                        </a:rPr>
                        <m:t>Y</m:t>
                      </m:r>
                      <m:r>
                        <m:rPr>
                          <m:nor/>
                        </m:rPr>
                        <a:rPr lang="en-US" altLang="en-US" dirty="0">
                          <a:solidFill>
                            <a:schemeClr val="tx1"/>
                          </a:solidFill>
                        </a:rPr>
                        <m:t> </m:t>
                      </m:r>
                      <m:r>
                        <m:rPr>
                          <m:nor/>
                        </m:rPr>
                        <a:rPr lang="en-US" altLang="en-US" dirty="0">
                          <a:solidFill>
                            <a:schemeClr val="tx1"/>
                          </a:solidFill>
                        </a:rPr>
                        <m:t>is</m:t>
                      </m:r>
                      <m:r>
                        <m:rPr>
                          <m:nor/>
                        </m:rPr>
                        <a:rPr lang="en-US" altLang="en-US" dirty="0">
                          <a:solidFill>
                            <a:schemeClr val="tx1"/>
                          </a:solidFill>
                        </a:rPr>
                        <m:t> </m:t>
                      </m:r>
                      <m:r>
                        <m:rPr>
                          <m:nor/>
                        </m:rPr>
                        <a:rPr lang="en-US" altLang="en-US" dirty="0" smtClean="0">
                          <a:solidFill>
                            <a:schemeClr val="tx1"/>
                          </a:solidFill>
                        </a:rPr>
                        <m:t>normally</m:t>
                      </m:r>
                      <m:r>
                        <m:rPr>
                          <m:nor/>
                        </m:rPr>
                        <a:rPr lang="en-US" altLang="en-US" dirty="0" smtClean="0">
                          <a:solidFill>
                            <a:schemeClr val="tx1"/>
                          </a:solidFill>
                        </a:rPr>
                        <m:t> </m:t>
                      </m:r>
                      <m:r>
                        <m:rPr>
                          <m:nor/>
                        </m:rPr>
                        <a:rPr lang="en-US" altLang="en-US" dirty="0" smtClean="0">
                          <a:solidFill>
                            <a:schemeClr val="tx1"/>
                          </a:solidFill>
                        </a:rPr>
                        <m:t>distributed</m:t>
                      </m:r>
                      <m:r>
                        <m:rPr>
                          <m:nor/>
                        </m:rPr>
                        <a:rPr lang="en-US" altLang="en-US" dirty="0" smtClean="0">
                          <a:solidFill>
                            <a:schemeClr val="tx1"/>
                          </a:solidFill>
                        </a:rPr>
                        <m:t>, </m:t>
                      </m:r>
                      <m:r>
                        <m:rPr>
                          <m:nor/>
                        </m:rPr>
                        <a:rPr lang="en-US" altLang="en-US" dirty="0" smtClean="0">
                          <a:solidFill>
                            <a:schemeClr val="tx1"/>
                          </a:solidFill>
                        </a:rPr>
                        <m:t>regardless</m:t>
                      </m:r>
                      <m:r>
                        <m:rPr>
                          <m:nor/>
                        </m:rPr>
                        <a:rPr lang="en-US" altLang="en-US" dirty="0" smtClean="0">
                          <a:solidFill>
                            <a:schemeClr val="tx1"/>
                          </a:solidFill>
                        </a:rPr>
                        <m:t> </m:t>
                      </m:r>
                      <m:r>
                        <m:rPr>
                          <m:nor/>
                        </m:rPr>
                        <a:rPr lang="en-US" altLang="en-US" dirty="0" smtClean="0">
                          <a:solidFill>
                            <a:schemeClr val="tx1"/>
                          </a:solidFill>
                        </a:rPr>
                        <m:t>of</m:t>
                      </m:r>
                      <m:r>
                        <m:rPr>
                          <m:nor/>
                        </m:rPr>
                        <a:rPr lang="en-US" altLang="en-US" dirty="0" smtClean="0">
                          <a:solidFill>
                            <a:schemeClr val="tx1"/>
                          </a:solidFill>
                        </a:rPr>
                        <m:t> </m:t>
                      </m:r>
                      <m:r>
                        <m:rPr>
                          <m:nor/>
                        </m:rPr>
                        <a:rPr lang="en-US" altLang="en-US" smtClean="0">
                          <a:solidFill>
                            <a:schemeClr val="tx1"/>
                          </a:solidFill>
                        </a:rPr>
                        <m:t>sample</m:t>
                      </m:r>
                      <m:r>
                        <m:rPr>
                          <m:nor/>
                        </m:rPr>
                        <a:rPr lang="en-US" altLang="en-US" dirty="0" smtClean="0">
                          <a:solidFill>
                            <a:schemeClr val="tx1"/>
                          </a:solidFill>
                        </a:rPr>
                        <m:t> </m:t>
                      </m:r>
                      <m:r>
                        <m:rPr>
                          <m:nor/>
                        </m:rPr>
                        <a:rPr lang="en-US" altLang="en-US" dirty="0" smtClean="0">
                          <a:solidFill>
                            <a:schemeClr val="tx1"/>
                          </a:solidFill>
                        </a:rPr>
                        <m:t>size</m:t>
                      </m:r>
                    </m:oMath>
                  </m:oMathPara>
                </a14:m>
                <a:endParaRPr lang="en-US" dirty="0"/>
              </a:p>
            </p:txBody>
          </p:sp>
        </mc:Choice>
        <mc:Fallback xmlns="">
          <p:sp>
            <p:nvSpPr>
              <p:cNvPr id="6" name="Content Placeholder 2">
                <a:extLst>
                  <a:ext uri="{FF2B5EF4-FFF2-40B4-BE49-F238E27FC236}">
                    <a16:creationId xmlns:a16="http://schemas.microsoft.com/office/drawing/2014/main" id="{ED0C6E37-AF95-437B-BE91-EED639F92A05}"/>
                  </a:ext>
                </a:extLst>
              </p:cNvPr>
              <p:cNvSpPr txBox="1">
                <a:spLocks noRot="1" noChangeAspect="1" noMove="1" noResize="1" noEditPoints="1" noAdjustHandles="1" noChangeArrowheads="1" noChangeShapeType="1" noTextEdit="1"/>
              </p:cNvSpPr>
              <p:nvPr/>
            </p:nvSpPr>
            <p:spPr>
              <a:xfrm>
                <a:off x="386367" y="1737363"/>
                <a:ext cx="7543802" cy="2053165"/>
              </a:xfrm>
              <a:prstGeom prst="rect">
                <a:avLst/>
              </a:prstGeom>
              <a:blipFill>
                <a:blip r:embed="rId3"/>
                <a:stretch>
                  <a:fillRect t="-4154" r="-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8EA05939-E9B9-4B7E-99D2-D1D944CDC213}"/>
                  </a:ext>
                </a:extLst>
              </p:cNvPr>
              <p:cNvSpPr txBox="1">
                <a:spLocks/>
              </p:cNvSpPr>
              <p:nvPr/>
            </p:nvSpPr>
            <p:spPr>
              <a:xfrm>
                <a:off x="440371" y="3584234"/>
                <a:ext cx="8102544" cy="99729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700" dirty="0"/>
                  <a:t>Z</a:t>
                </a:r>
                <a14:m>
                  <m:oMath xmlns:m="http://schemas.openxmlformats.org/officeDocument/2006/math">
                    <m:r>
                      <a:rPr lang="en-US" sz="1700" i="1">
                        <a:latin typeface="Cambria Math" panose="02040503050406030204" pitchFamily="18" charset="0"/>
                      </a:rPr>
                      <m:t>=</m:t>
                    </m:r>
                    <m:f>
                      <m:fPr>
                        <m:ctrlPr>
                          <a:rPr lang="en-US" sz="1700" i="1">
                            <a:latin typeface="Cambria Math" panose="02040503050406030204" pitchFamily="18" charset="0"/>
                          </a:rPr>
                        </m:ctrlPr>
                      </m:fPr>
                      <m:num>
                        <m:acc>
                          <m:accPr>
                            <m:chr m:val="̅"/>
                            <m:ctrlPr>
                              <a:rPr lang="en-US" sz="1700" i="1">
                                <a:latin typeface="Cambria Math" panose="02040503050406030204" pitchFamily="18" charset="0"/>
                              </a:rPr>
                            </m:ctrlPr>
                          </m:accPr>
                          <m:e>
                            <m:r>
                              <a:rPr lang="en-US" sz="1700" i="1">
                                <a:latin typeface="Cambria Math" panose="02040503050406030204" pitchFamily="18" charset="0"/>
                              </a:rPr>
                              <m:t>𝑌</m:t>
                            </m:r>
                          </m:e>
                        </m:acc>
                        <m:r>
                          <a:rPr lang="en-US" sz="1700" i="1">
                            <a:latin typeface="Cambria Math" panose="02040503050406030204" pitchFamily="18" charset="0"/>
                          </a:rPr>
                          <m:t>−</m:t>
                        </m:r>
                        <m:r>
                          <a:rPr lang="en-US" sz="1700" i="1">
                            <a:latin typeface="Cambria Math" panose="02040503050406030204" pitchFamily="18" charset="0"/>
                            <a:ea typeface="Cambria Math" charset="0"/>
                            <a:cs typeface="Cambria Math" charset="0"/>
                          </a:rPr>
                          <m:t>𝜇</m:t>
                        </m:r>
                      </m:num>
                      <m:den>
                        <m:f>
                          <m:fPr>
                            <m:type m:val="skw"/>
                            <m:ctrlPr>
                              <a:rPr lang="en-US" sz="1700" i="1">
                                <a:latin typeface="Cambria Math" panose="02040503050406030204" pitchFamily="18" charset="0"/>
                              </a:rPr>
                            </m:ctrlPr>
                          </m:fPr>
                          <m:num>
                            <m:r>
                              <a:rPr lang="en-US" sz="1700" i="1" smtClean="0">
                                <a:solidFill>
                                  <a:srgbClr val="FF0000"/>
                                </a:solidFill>
                                <a:latin typeface="Cambria Math" panose="02040503050406030204" pitchFamily="18" charset="0"/>
                                <a:ea typeface="Cambria Math" panose="02040503050406030204" pitchFamily="18" charset="0"/>
                              </a:rPr>
                              <m:t>𝜎</m:t>
                            </m:r>
                          </m:num>
                          <m:den>
                            <m:rad>
                              <m:radPr>
                                <m:degHide m:val="on"/>
                                <m:ctrlPr>
                                  <a:rPr lang="en-US" sz="1700" i="1">
                                    <a:latin typeface="Cambria Math" panose="02040503050406030204" pitchFamily="18" charset="0"/>
                                  </a:rPr>
                                </m:ctrlPr>
                              </m:radPr>
                              <m:deg/>
                              <m:e>
                                <m:r>
                                  <a:rPr lang="en-US" sz="1700" i="1">
                                    <a:latin typeface="Cambria Math" panose="02040503050406030204" pitchFamily="18" charset="0"/>
                                  </a:rPr>
                                  <m:t>𝑛</m:t>
                                </m:r>
                              </m:e>
                            </m:rad>
                          </m:den>
                        </m:f>
                      </m:den>
                    </m:f>
                  </m:oMath>
                </a14:m>
                <a:r>
                  <a:rPr lang="en-US" altLang="en-US" sz="1700" i="1" dirty="0">
                    <a:solidFill>
                      <a:schemeClr val="tx1"/>
                    </a:solidFill>
                  </a:rPr>
                  <a:t> </a:t>
                </a:r>
                <a:r>
                  <a:rPr lang="en-US" altLang="en-US" sz="1700" dirty="0">
                    <a:solidFill>
                      <a:schemeClr val="tx1"/>
                    </a:solidFill>
                  </a:rPr>
                  <a:t> is distributed according to a standard normal dist. (normal, with a mean of 0 and a standard deviation of 1)</a:t>
                </a:r>
                <a:endParaRPr lang="en-US" sz="1700" dirty="0"/>
              </a:p>
            </p:txBody>
          </p:sp>
        </mc:Choice>
        <mc:Fallback xmlns="">
          <p:sp>
            <p:nvSpPr>
              <p:cNvPr id="7" name="Content Placeholder 2">
                <a:extLst>
                  <a:ext uri="{FF2B5EF4-FFF2-40B4-BE49-F238E27FC236}">
                    <a16:creationId xmlns:a16="http://schemas.microsoft.com/office/drawing/2014/main" id="{8EA05939-E9B9-4B7E-99D2-D1D944CDC213}"/>
                  </a:ext>
                </a:extLst>
              </p:cNvPr>
              <p:cNvSpPr txBox="1">
                <a:spLocks noRot="1" noChangeAspect="1" noMove="1" noResize="1" noEditPoints="1" noAdjustHandles="1" noChangeArrowheads="1" noChangeShapeType="1" noTextEdit="1"/>
              </p:cNvSpPr>
              <p:nvPr/>
            </p:nvSpPr>
            <p:spPr>
              <a:xfrm>
                <a:off x="440371" y="3584234"/>
                <a:ext cx="8102544" cy="997292"/>
              </a:xfrm>
              <a:prstGeom prst="rect">
                <a:avLst/>
              </a:prstGeom>
              <a:blipFill>
                <a:blip r:embed="rId4"/>
                <a:stretch>
                  <a:fillRect l="-1580" t="-14024" b="-103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C242568-B4F3-46B5-9002-EB2E2CD543A0}"/>
                  </a:ext>
                </a:extLst>
              </p:cNvPr>
              <p:cNvSpPr txBox="1">
                <a:spLocks/>
              </p:cNvSpPr>
              <p:nvPr/>
            </p:nvSpPr>
            <p:spPr>
              <a:xfrm>
                <a:off x="264212" y="4761039"/>
                <a:ext cx="8102548" cy="105213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b="1" dirty="0">
                    <a:solidFill>
                      <a:schemeClr val="tx1"/>
                    </a:solidFill>
                    <a:latin typeface="Cambria Math" charset="0"/>
                    <a:ea typeface="Cambria Math" charset="0"/>
                    <a:cs typeface="Cambria Math" charset="0"/>
                  </a:rPr>
                  <a:t>THEN:</a:t>
                </a:r>
                <a:endParaRPr lang="en-US" dirty="0"/>
              </a:p>
              <a:p>
                <a:pPr marL="0" indent="0">
                  <a:buFont typeface="Calibri" panose="020F0502020204030204" pitchFamily="34" charset="0"/>
                  <a:buNone/>
                </a:pPr>
                <a:r>
                  <a:rPr lang="en-US" dirty="0"/>
                  <a:t> T</a:t>
                </a:r>
                <a14:m>
                  <m:oMath xmlns:m="http://schemas.openxmlformats.org/officeDocument/2006/math">
                    <m:r>
                      <a:rPr lang="en-US" i="1">
                        <a:latin typeface="Cambria Math"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charset="0"/>
                              </a:rPr>
                              <m:t>𝑌</m:t>
                            </m:r>
                          </m:e>
                        </m:acc>
                        <m:r>
                          <a:rPr lang="en-US" i="1">
                            <a:latin typeface="Cambria Math" charset="0"/>
                          </a:rPr>
                          <m:t>−</m:t>
                        </m:r>
                        <m:r>
                          <a:rPr lang="en-US" i="1">
                            <a:latin typeface="Cambria Math" charset="0"/>
                            <a:ea typeface="Cambria Math" charset="0"/>
                            <a:cs typeface="Cambria Math" charset="0"/>
                          </a:rPr>
                          <m:t>𝜇</m:t>
                        </m:r>
                      </m:num>
                      <m:den>
                        <m:f>
                          <m:fPr>
                            <m:type m:val="skw"/>
                            <m:ctrlPr>
                              <a:rPr lang="en-US" i="1">
                                <a:latin typeface="Cambria Math" panose="02040503050406030204" pitchFamily="18" charset="0"/>
                              </a:rPr>
                            </m:ctrlPr>
                          </m:fPr>
                          <m:num>
                            <m:r>
                              <a:rPr lang="en-US" i="1" smtClean="0">
                                <a:solidFill>
                                  <a:srgbClr val="FF0000"/>
                                </a:solidFill>
                                <a:latin typeface="Cambria Math" charset="0"/>
                              </a:rPr>
                              <m:t>𝑠</m:t>
                            </m:r>
                          </m:num>
                          <m:den>
                            <m:rad>
                              <m:radPr>
                                <m:degHide m:val="on"/>
                                <m:ctrlPr>
                                  <a:rPr lang="en-US" i="1">
                                    <a:latin typeface="Cambria Math" panose="02040503050406030204" pitchFamily="18" charset="0"/>
                                  </a:rPr>
                                </m:ctrlPr>
                              </m:radPr>
                              <m:deg/>
                              <m:e>
                                <m:r>
                                  <a:rPr lang="en-US" i="1">
                                    <a:latin typeface="Cambria Math" charset="0"/>
                                  </a:rPr>
                                  <m:t>𝑛</m:t>
                                </m:r>
                              </m:e>
                            </m:rad>
                          </m:den>
                        </m:f>
                      </m:den>
                    </m:f>
                  </m:oMath>
                </a14:m>
                <a:r>
                  <a:rPr lang="en-US" dirty="0"/>
                  <a:t> is “approx.</a:t>
                </a:r>
                <a:r>
                  <a:rPr lang="en-US" baseline="30000" dirty="0"/>
                  <a:t>*</a:t>
                </a:r>
                <a:r>
                  <a:rPr lang="en-US" dirty="0"/>
                  <a:t> distributed” </a:t>
                </a:r>
                <a:r>
                  <a:rPr lang="en-US" dirty="0">
                    <a:solidFill>
                      <a:schemeClr val="accent2"/>
                    </a:solidFill>
                  </a:rPr>
                  <a:t>t with </a:t>
                </a:r>
                <a:r>
                  <a:rPr lang="en-US" i="1" dirty="0">
                    <a:solidFill>
                      <a:schemeClr val="accent2"/>
                    </a:solidFill>
                  </a:rPr>
                  <a:t>(n-1)</a:t>
                </a:r>
                <a:r>
                  <a:rPr lang="en-US" dirty="0">
                    <a:solidFill>
                      <a:schemeClr val="accent2"/>
                    </a:solidFill>
                  </a:rPr>
                  <a:t> degrees of freedom</a:t>
                </a:r>
                <a:endParaRPr lang="en-US" dirty="0"/>
              </a:p>
            </p:txBody>
          </p:sp>
        </mc:Choice>
        <mc:Fallback xmlns="">
          <p:sp>
            <p:nvSpPr>
              <p:cNvPr id="8" name="Content Placeholder 2">
                <a:extLst>
                  <a:ext uri="{FF2B5EF4-FFF2-40B4-BE49-F238E27FC236}">
                    <a16:creationId xmlns:a16="http://schemas.microsoft.com/office/drawing/2014/main" id="{BC242568-B4F3-46B5-9002-EB2E2CD543A0}"/>
                  </a:ext>
                </a:extLst>
              </p:cNvPr>
              <p:cNvSpPr txBox="1">
                <a:spLocks noRot="1" noChangeAspect="1" noMove="1" noResize="1" noEditPoints="1" noAdjustHandles="1" noChangeArrowheads="1" noChangeShapeType="1" noTextEdit="1"/>
              </p:cNvSpPr>
              <p:nvPr/>
            </p:nvSpPr>
            <p:spPr>
              <a:xfrm>
                <a:off x="264212" y="4761039"/>
                <a:ext cx="8102548" cy="1052139"/>
              </a:xfrm>
              <a:prstGeom prst="rect">
                <a:avLst/>
              </a:prstGeom>
              <a:blipFill>
                <a:blip r:embed="rId5"/>
                <a:stretch>
                  <a:fillRect l="-1880" t="-92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1302876-FB2B-414A-9B72-505329838A74}"/>
                  </a:ext>
                </a:extLst>
              </p:cNvPr>
              <p:cNvSpPr txBox="1"/>
              <p:nvPr/>
            </p:nvSpPr>
            <p:spPr>
              <a:xfrm>
                <a:off x="152400" y="4328557"/>
                <a:ext cx="8390515" cy="369332"/>
              </a:xfrm>
              <a:prstGeom prst="rect">
                <a:avLst/>
              </a:prstGeom>
              <a:noFill/>
            </p:spPr>
            <p:txBody>
              <a:bodyPr wrap="square" rtlCol="0">
                <a:spAutoFit/>
              </a:bodyPr>
              <a:lstStyle/>
              <a:p>
                <a:r>
                  <a:rPr lang="en-US" dirty="0">
                    <a:solidFill>
                      <a:srgbClr val="FF0000"/>
                    </a:solidFill>
                    <a:latin typeface="Cambria Math" charset="0"/>
                    <a:ea typeface="Cambria Math" charset="0"/>
                    <a:cs typeface="Cambria Math" charset="0"/>
                  </a:rPr>
                  <a:t>Additionally, we use </a:t>
                </a:r>
                <a:r>
                  <a:rPr lang="en-US" i="1" dirty="0">
                    <a:solidFill>
                      <a:srgbClr val="FF0000"/>
                    </a:solidFill>
                    <a:latin typeface="Cambria Math" charset="0"/>
                    <a:ea typeface="Cambria Math" charset="0"/>
                    <a:cs typeface="Cambria Math" charset="0"/>
                  </a:rPr>
                  <a:t>s</a:t>
                </a:r>
                <a:r>
                  <a:rPr lang="en-US" dirty="0">
                    <a:solidFill>
                      <a:srgbClr val="FF0000"/>
                    </a:solidFill>
                    <a:latin typeface="Cambria Math" charset="0"/>
                    <a:ea typeface="Cambria Math" charset="0"/>
                    <a:cs typeface="Cambria Math" charset="0"/>
                  </a:rPr>
                  <a:t>  as an estimate of </a:t>
                </a:r>
                <a14:m>
                  <m:oMath xmlns:m="http://schemas.openxmlformats.org/officeDocument/2006/math">
                    <m:r>
                      <a:rPr lang="en-US" i="1">
                        <a:solidFill>
                          <a:srgbClr val="FF0000"/>
                        </a:solidFill>
                        <a:latin typeface="Cambria Math" charset="0"/>
                        <a:ea typeface="Cambria Math" charset="0"/>
                        <a:cs typeface="Cambria Math" charset="0"/>
                      </a:rPr>
                      <m:t>𝜎</m:t>
                    </m:r>
                  </m:oMath>
                </a14:m>
                <a:endParaRPr lang="en-US" dirty="0">
                  <a:solidFill>
                    <a:srgbClr val="FF0000"/>
                  </a:solidFill>
                  <a:latin typeface="Cambria Math" charset="0"/>
                  <a:ea typeface="Cambria Math" charset="0"/>
                  <a:cs typeface="Cambria Math" charset="0"/>
                </a:endParaRPr>
              </a:p>
            </p:txBody>
          </p:sp>
        </mc:Choice>
        <mc:Fallback xmlns="">
          <p:sp>
            <p:nvSpPr>
              <p:cNvPr id="11" name="TextBox 10">
                <a:extLst>
                  <a:ext uri="{FF2B5EF4-FFF2-40B4-BE49-F238E27FC236}">
                    <a16:creationId xmlns:a16="http://schemas.microsoft.com/office/drawing/2014/main" id="{51302876-FB2B-414A-9B72-505329838A74}"/>
                  </a:ext>
                </a:extLst>
              </p:cNvPr>
              <p:cNvSpPr txBox="1">
                <a:spLocks noRot="1" noChangeAspect="1" noMove="1" noResize="1" noEditPoints="1" noAdjustHandles="1" noChangeArrowheads="1" noChangeShapeType="1" noTextEdit="1"/>
              </p:cNvSpPr>
              <p:nvPr/>
            </p:nvSpPr>
            <p:spPr>
              <a:xfrm>
                <a:off x="152400" y="4328557"/>
                <a:ext cx="8390515" cy="369332"/>
              </a:xfrm>
              <a:prstGeom prst="rect">
                <a:avLst/>
              </a:prstGeom>
              <a:blipFill>
                <a:blip r:embed="rId6"/>
                <a:stretch>
                  <a:fillRect l="-581" t="-9836" b="-22951"/>
                </a:stretch>
              </a:blipFill>
            </p:spPr>
            <p:txBody>
              <a:bodyPr/>
              <a:lstStyle/>
              <a:p>
                <a:r>
                  <a:rPr lang="en-US">
                    <a:noFill/>
                  </a:rPr>
                  <a:t> </a:t>
                </a:r>
              </a:p>
            </p:txBody>
          </p:sp>
        </mc:Fallback>
      </mc:AlternateContent>
    </p:spTree>
    <p:extLst>
      <p:ext uri="{BB962C8B-B14F-4D97-AF65-F5344CB8AC3E}">
        <p14:creationId xmlns:p14="http://schemas.microsoft.com/office/powerpoint/2010/main" val="332296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4373" name="Rectangle 1029"/>
          <p:cNvSpPr>
            <a:spLocks noChangeArrowheads="1"/>
          </p:cNvSpPr>
          <p:nvPr/>
        </p:nvSpPr>
        <p:spPr bwMode="auto">
          <a:xfrm>
            <a:off x="4875213" y="4096295"/>
            <a:ext cx="8397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3000" b="1">
                <a:solidFill>
                  <a:schemeClr val="tx1"/>
                </a:solidFill>
                <a:latin typeface="Arial" charset="0"/>
                <a:ea typeface="MS PGothic" pitchFamily="34" charset="-128"/>
              </a:defRPr>
            </a:lvl1pPr>
            <a:lvl2pPr marL="37931725" indent="-37474525">
              <a:defRPr sz="3000" b="1">
                <a:solidFill>
                  <a:schemeClr val="tx1"/>
                </a:solidFill>
                <a:latin typeface="Arial" charset="0"/>
                <a:ea typeface="MS PGothic" pitchFamily="34" charset="-128"/>
              </a:defRPr>
            </a:lvl2pPr>
            <a:lvl3pPr marL="1143000" indent="-228600">
              <a:defRPr sz="3000" b="1">
                <a:solidFill>
                  <a:schemeClr val="tx1"/>
                </a:solidFill>
                <a:latin typeface="Arial" charset="0"/>
                <a:ea typeface="MS PGothic" pitchFamily="34" charset="-128"/>
              </a:defRPr>
            </a:lvl3pPr>
            <a:lvl4pPr marL="1600200" indent="-228600">
              <a:defRPr sz="3000" b="1">
                <a:solidFill>
                  <a:schemeClr val="tx1"/>
                </a:solidFill>
                <a:latin typeface="Arial" charset="0"/>
                <a:ea typeface="MS PGothic" pitchFamily="34" charset="-128"/>
              </a:defRPr>
            </a:lvl4pPr>
            <a:lvl5pPr marL="2057400" indent="-228600">
              <a:defRPr sz="3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3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3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3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3000" b="1">
                <a:solidFill>
                  <a:schemeClr val="tx1"/>
                </a:solidFill>
                <a:latin typeface="Arial" charset="0"/>
                <a:ea typeface="MS PGothic" pitchFamily="34" charset="-128"/>
              </a:defRPr>
            </a:lvl9pPr>
          </a:lstStyle>
          <a:p>
            <a:pPr algn="ctr" eaLnBrk="1" hangingPunct="1"/>
            <a:endParaRPr lang="en-US" altLang="en-US" dirty="0"/>
          </a:p>
        </p:txBody>
      </p:sp>
      <p:sp>
        <p:nvSpPr>
          <p:cNvPr id="314379" name="Rectangle 1035"/>
          <p:cNvSpPr>
            <a:spLocks noGrp="1" noChangeArrowheads="1"/>
          </p:cNvSpPr>
          <p:nvPr>
            <p:ph type="title"/>
          </p:nvPr>
        </p:nvSpPr>
        <p:spPr bwMode="auto">
          <a:xfrm>
            <a:off x="990600" y="304800"/>
            <a:ext cx="7131050" cy="1092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pPr eaLnBrk="1" hangingPunct="1"/>
            <a:r>
              <a:rPr lang="en-US" altLang="en-US" b="1" dirty="0">
                <a:solidFill>
                  <a:schemeClr val="hlink"/>
                </a:solidFill>
              </a:rPr>
              <a:t>Student </a:t>
            </a:r>
            <a:r>
              <a:rPr lang="en-US" altLang="en-US" b="1" i="1" dirty="0">
                <a:solidFill>
                  <a:schemeClr val="hlink"/>
                </a:solidFill>
              </a:rPr>
              <a:t>t</a:t>
            </a:r>
            <a:r>
              <a:rPr lang="en-US" altLang="en-US" b="1" dirty="0">
                <a:solidFill>
                  <a:schemeClr val="hlink"/>
                </a:solidFill>
              </a:rPr>
              <a:t> Distributions for </a:t>
            </a:r>
            <a:br>
              <a:rPr lang="en-US" altLang="en-US" b="1" dirty="0">
                <a:solidFill>
                  <a:schemeClr val="hlink"/>
                </a:solidFill>
              </a:rPr>
            </a:br>
            <a:r>
              <a:rPr lang="en-US" altLang="en-US" b="1" i="1" dirty="0">
                <a:solidFill>
                  <a:schemeClr val="hlink"/>
                </a:solidFill>
              </a:rPr>
              <a:t>n</a:t>
            </a:r>
            <a:r>
              <a:rPr lang="en-US" altLang="en-US" b="1" dirty="0">
                <a:solidFill>
                  <a:schemeClr val="hlink"/>
                </a:solidFill>
              </a:rPr>
              <a:t> = 3 and </a:t>
            </a:r>
            <a:r>
              <a:rPr lang="en-US" altLang="en-US" b="1" i="1" dirty="0">
                <a:solidFill>
                  <a:schemeClr val="hlink"/>
                </a:solidFill>
              </a:rPr>
              <a:t>n</a:t>
            </a:r>
            <a:r>
              <a:rPr lang="en-US" altLang="en-US" b="1" dirty="0">
                <a:solidFill>
                  <a:schemeClr val="hlink"/>
                </a:solidFill>
              </a:rPr>
              <a:t> = 12</a:t>
            </a:r>
          </a:p>
        </p:txBody>
      </p:sp>
      <p:pic>
        <p:nvPicPr>
          <p:cNvPr id="314389" name="Picture 1045" descr="6_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1892845"/>
            <a:ext cx="601980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393" name="Picture 1049" descr="GuinnessBee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778" b="100000" l="9847" r="89716"/>
                    </a14:imgEffect>
                  </a14:imgLayer>
                </a14:imgProps>
              </a:ext>
              <a:ext uri="{28A0092B-C50C-407E-A947-70E740481C1C}">
                <a14:useLocalDpi xmlns:a14="http://schemas.microsoft.com/office/drawing/2010/main" val="0"/>
              </a:ext>
            </a:extLst>
          </a:blip>
          <a:srcRect/>
          <a:stretch>
            <a:fillRect/>
          </a:stretch>
        </p:blipFill>
        <p:spPr bwMode="auto">
          <a:xfrm>
            <a:off x="3790682" y="2761491"/>
            <a:ext cx="1540352" cy="266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a:spLocks noChangeArrowheads="1"/>
          </p:cNvSpPr>
          <p:nvPr/>
        </p:nvSpPr>
        <p:spPr bwMode="auto">
          <a:xfrm>
            <a:off x="1695933" y="5677407"/>
            <a:ext cx="58478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b="1">
                <a:solidFill>
                  <a:schemeClr val="tx1"/>
                </a:solidFill>
                <a:latin typeface="Arial" charset="0"/>
                <a:ea typeface="MS PGothic" pitchFamily="34" charset="-128"/>
              </a:defRPr>
            </a:lvl1pPr>
            <a:lvl2pPr marL="742950" indent="-285750">
              <a:defRPr sz="3000" b="1">
                <a:solidFill>
                  <a:schemeClr val="tx1"/>
                </a:solidFill>
                <a:latin typeface="Arial" charset="0"/>
                <a:ea typeface="MS PGothic" pitchFamily="34" charset="-128"/>
              </a:defRPr>
            </a:lvl2pPr>
            <a:lvl3pPr marL="1143000" indent="-228600">
              <a:defRPr sz="3000" b="1">
                <a:solidFill>
                  <a:schemeClr val="tx1"/>
                </a:solidFill>
                <a:latin typeface="Arial" charset="0"/>
                <a:ea typeface="MS PGothic" pitchFamily="34" charset="-128"/>
              </a:defRPr>
            </a:lvl3pPr>
            <a:lvl4pPr marL="1600200" indent="-228600">
              <a:defRPr sz="3000" b="1">
                <a:solidFill>
                  <a:schemeClr val="tx1"/>
                </a:solidFill>
                <a:latin typeface="Arial" charset="0"/>
                <a:ea typeface="MS PGothic" pitchFamily="34" charset="-128"/>
              </a:defRPr>
            </a:lvl4pPr>
            <a:lvl5pPr marL="2057400" indent="-228600">
              <a:defRPr sz="3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3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3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3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3000" b="1">
                <a:solidFill>
                  <a:schemeClr val="tx1"/>
                </a:solidFill>
                <a:latin typeface="Arial" charset="0"/>
                <a:ea typeface="MS PGothic" pitchFamily="34" charset="-128"/>
              </a:defRPr>
            </a:lvl9pPr>
          </a:lstStyle>
          <a:p>
            <a:pPr algn="ctr" eaLnBrk="1" hangingPunct="1"/>
            <a:r>
              <a:rPr lang="en-US" altLang="en-US" dirty="0"/>
              <a:t>William Sealy Gosset (Student)</a:t>
            </a:r>
          </a:p>
        </p:txBody>
      </p:sp>
      <mc:AlternateContent xmlns:mc="http://schemas.openxmlformats.org/markup-compatibility/2006" xmlns:a14="http://schemas.microsoft.com/office/drawing/2010/main">
        <mc:Choice Requires="a14">
          <p:sp>
            <p:nvSpPr>
              <p:cNvPr id="3" name="TextBox 2"/>
              <p:cNvSpPr txBox="1"/>
              <p:nvPr/>
            </p:nvSpPr>
            <p:spPr>
              <a:xfrm>
                <a:off x="429658" y="2908453"/>
                <a:ext cx="2326021" cy="797013"/>
              </a:xfrm>
              <a:prstGeom prst="rect">
                <a:avLst/>
              </a:prstGeom>
              <a:noFill/>
            </p:spPr>
            <p:txBody>
              <a:bodyPr wrap="none" rtlCol="0">
                <a:spAutoFit/>
              </a:bodyPr>
              <a:lstStyle/>
              <a:p>
                <a:r>
                  <a:rPr lang="en-US" dirty="0"/>
                  <a:t>As </a:t>
                </a:r>
                <a14:m>
                  <m:oMath xmlns:m="http://schemas.openxmlformats.org/officeDocument/2006/math">
                    <m:r>
                      <a:rPr lang="en-US" b="0" i="1" smtClean="0">
                        <a:latin typeface="Cambria Math" panose="02040503050406030204" pitchFamily="18" charset="0"/>
                      </a:rPr>
                      <m:t>𝑛</m:t>
                    </m:r>
                    <m:groupChr>
                      <m:groupChrPr>
                        <m:chr m:val="→"/>
                        <m:pos m:val="top"/>
                        <m:ctrlPr>
                          <a:rPr lang="en-US" b="0" i="1" smtClean="0">
                            <a:latin typeface="Cambria Math" panose="02040503050406030204" pitchFamily="18" charset="0"/>
                          </a:rPr>
                        </m:ctrlPr>
                      </m:groupChrPr>
                      <m:e/>
                    </m:groupChr>
                    <m:r>
                      <a:rPr lang="en-US" b="0" i="1" smtClean="0">
                        <a:latin typeface="Cambria Math" panose="02040503050406030204" pitchFamily="18" charset="0"/>
                        <a:ea typeface="Cambria Math" panose="02040503050406030204" pitchFamily="18" charset="0"/>
                      </a:rPr>
                      <m:t>∞</m:t>
                    </m:r>
                  </m:oMath>
                </a14:m>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𝑑𝑖𝑠𝑡</m:t>
                      </m:r>
                      <m:r>
                        <a:rPr lang="en-US" b="0" i="1" smtClean="0">
                          <a:latin typeface="Cambria Math" panose="02040503050406030204" pitchFamily="18" charset="0"/>
                        </a:rPr>
                        <m:t>.</m:t>
                      </m:r>
                      <m:groupChr>
                        <m:groupChrPr>
                          <m:chr m:val="→"/>
                          <m:pos m:val="top"/>
                          <m:ctrlPr>
                            <a:rPr lang="en-US" b="0" i="1" smtClean="0">
                              <a:latin typeface="Cambria Math" panose="02040503050406030204" pitchFamily="18" charset="0"/>
                            </a:rPr>
                          </m:ctrlPr>
                        </m:groupChrPr>
                        <m:e/>
                      </m:groupCh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𝑑𝑖𝑠𝑡</m:t>
                      </m:r>
                      <m:r>
                        <a:rPr lang="en-US" b="0" i="1" smtClean="0">
                          <a:latin typeface="Cambria Math" panose="02040503050406030204" pitchFamily="18" charset="0"/>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29658" y="2908453"/>
                <a:ext cx="2326021" cy="797013"/>
              </a:xfrm>
              <a:prstGeom prst="rect">
                <a:avLst/>
              </a:prstGeom>
              <a:blipFill rotWithShape="0">
                <a:blip r:embed="rId6"/>
                <a:stretch>
                  <a:fillRect l="-2094" t="-7634" b="-11450"/>
                </a:stretch>
              </a:blipFill>
            </p:spPr>
            <p:txBody>
              <a:bodyPr/>
              <a:lstStyle/>
              <a:p>
                <a:r>
                  <a:rPr lang="en-US">
                    <a:noFill/>
                  </a:rPr>
                  <a:t> </a:t>
                </a:r>
              </a:p>
            </p:txBody>
          </p:sp>
        </mc:Fallback>
      </mc:AlternateContent>
      <p:sp>
        <p:nvSpPr>
          <p:cNvPr id="4" name="TextBox 3"/>
          <p:cNvSpPr txBox="1"/>
          <p:nvPr/>
        </p:nvSpPr>
        <p:spPr>
          <a:xfrm>
            <a:off x="7155815" y="1737780"/>
            <a:ext cx="1931670" cy="3693319"/>
          </a:xfrm>
          <a:prstGeom prst="rect">
            <a:avLst/>
          </a:prstGeom>
          <a:noFill/>
        </p:spPr>
        <p:txBody>
          <a:bodyPr wrap="square" rtlCol="0">
            <a:spAutoFit/>
          </a:bodyPr>
          <a:lstStyle/>
          <a:p>
            <a:r>
              <a:rPr lang="en-US" altLang="en-US" dirty="0"/>
              <a:t>Student t distributions have the same general shape and symmetry as the standard normal distribution but reflect a greater variability (heavier tails), which is expected with small samples.</a:t>
            </a:r>
          </a:p>
          <a:p>
            <a:endParaRPr lang="en-US" dirty="0"/>
          </a:p>
        </p:txBody>
      </p:sp>
      <p:sp>
        <p:nvSpPr>
          <p:cNvPr id="5" name="TextBox 4">
            <a:extLst>
              <a:ext uri="{FF2B5EF4-FFF2-40B4-BE49-F238E27FC236}">
                <a16:creationId xmlns:a16="http://schemas.microsoft.com/office/drawing/2014/main" id="{5E8F6A2D-A3EE-4E19-86A6-183DAB2FBF9A}"/>
              </a:ext>
            </a:extLst>
          </p:cNvPr>
          <p:cNvSpPr txBox="1"/>
          <p:nvPr/>
        </p:nvSpPr>
        <p:spPr>
          <a:xfrm>
            <a:off x="158620" y="6334046"/>
            <a:ext cx="8845421" cy="461665"/>
          </a:xfrm>
          <a:prstGeom prst="rect">
            <a:avLst/>
          </a:prstGeom>
          <a:noFill/>
        </p:spPr>
        <p:txBody>
          <a:bodyPr wrap="square" rtlCol="0">
            <a:spAutoFit/>
          </a:bodyPr>
          <a:lstStyle/>
          <a:p>
            <a:r>
              <a:rPr lang="en-US" sz="800" dirty="0"/>
              <a:t>*The old practice of using a standard normal distribution when n&gt;30 comes from the idea that when n&gt;30, the blue and red curves practically overlap. Because critical t values had to be stored on paper in the back of the textbook, most textbook t-tables stop around thirty or 50, because they would be the same as the standard normal z with higher degrees of freedom, up to at least three digits after the decimal. This is not necessary now that we get our t-values from computers. But if you couldn’t get to a computer for some reason, and you had a sample &gt; 30, using a standard normal distribution (z) would suffice.</a:t>
            </a:r>
          </a:p>
        </p:txBody>
      </p:sp>
    </p:spTree>
    <p:extLst>
      <p:ext uri="{BB962C8B-B14F-4D97-AF65-F5344CB8AC3E}">
        <p14:creationId xmlns:p14="http://schemas.microsoft.com/office/powerpoint/2010/main" val="385615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nodeType="afterGroup">
                            <p:stCondLst>
                              <p:cond delay="0"/>
                            </p:stCondLst>
                            <p:childTnLst>
                              <p:par>
                                <p:cTn id="5" presetID="1" presetClass="entr" presetSubtype="0" fill="hold" nodeType="afterEffect">
                                  <p:stCondLst>
                                    <p:cond delay="0"/>
                                  </p:stCondLst>
                                  <p:childTnLst>
                                    <p:set>
                                      <p:cBhvr>
                                        <p:cTn id="6" dur="1" fill="hold">
                                          <p:stCondLst>
                                            <p:cond delay="499"/>
                                          </p:stCondLst>
                                        </p:cTn>
                                        <p:tgtEl>
                                          <p:spTgt spid="314389"/>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0" presetClass="entr" presetSubtype="0" fill="hold" nodeType="clickEffect">
                                  <p:stCondLst>
                                    <p:cond delay="0"/>
                                  </p:stCondLst>
                                  <p:childTnLst>
                                    <p:set>
                                      <p:cBhvr>
                                        <p:cTn id="10" dur="1" fill="hold">
                                          <p:stCondLst>
                                            <p:cond delay="0"/>
                                          </p:stCondLst>
                                        </p:cTn>
                                        <p:tgtEl>
                                          <p:spTgt spid="314393"/>
                                        </p:tgtEl>
                                        <p:attrNameLst>
                                          <p:attrName>style.visibility</p:attrName>
                                        </p:attrNameLst>
                                      </p:cBhvr>
                                      <p:to>
                                        <p:strVal val="visible"/>
                                      </p:to>
                                    </p:set>
                                    <p:animEffect transition="in" filter="fade">
                                      <p:cBhvr>
                                        <p:cTn id="11" dur="500"/>
                                        <p:tgtEl>
                                          <p:spTgt spid="31439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of Sample Average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altLang="en-US" sz="2400" dirty="0"/>
                  <a:t>Proof that </a:t>
                </a: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𝜇</m:t>
                    </m:r>
                  </m:oMath>
                </a14:m>
                <a:r>
                  <a:rPr lang="en-US" altLang="en-US" sz="2400" dirty="0"/>
                  <a:t>, where </a:t>
                </a: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a:rPr lang="en-US" altLang="en-US" sz="2400" b="0" i="1" smtClean="0">
                            <a:latin typeface="Cambria Math" panose="02040503050406030204" pitchFamily="18" charset="0"/>
                          </a:rPr>
                          <m:t>𝑌</m:t>
                        </m:r>
                      </m:e>
                    </m:d>
                    <m:r>
                      <a:rPr lang="en-US" altLang="en-US" sz="2400" i="1">
                        <a:latin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𝜇</m:t>
                    </m:r>
                    <m:r>
                      <a:rPr lang="en-US" altLang="en-US" sz="2400" i="1">
                        <a:latin typeface="Cambria Math" panose="02040503050406030204" pitchFamily="18" charset="0"/>
                        <a:ea typeface="Cambria Math" panose="02040503050406030204" pitchFamily="18" charset="0"/>
                      </a:rPr>
                      <m:t> </m:t>
                    </m:r>
                  </m:oMath>
                </a14:m>
                <a:r>
                  <a:rPr lang="en-US" altLang="en-US" sz="2400" dirty="0"/>
                  <a:t>:  </a:t>
                </a:r>
                <a:endParaRPr lang="en-US" altLang="en-US" sz="2400" b="0" i="1" dirty="0">
                  <a:latin typeface="Cambria Math" panose="02040503050406030204" pitchFamily="18" charset="0"/>
                </a:endParaRPr>
              </a:p>
              <a:p>
                <a:pPr marL="201168" lvl="1" indent="0">
                  <a:buNone/>
                </a:pPr>
                <a14:m>
                  <m:oMath xmlns:m="http://schemas.openxmlformats.org/officeDocument/2006/math">
                    <m:r>
                      <a:rPr lang="en-US" altLang="en-US" sz="2000" i="1">
                        <a:latin typeface="Cambria Math" panose="02040503050406030204" pitchFamily="18" charset="0"/>
                      </a:rPr>
                      <m:t>𝐸</m:t>
                    </m:r>
                    <m:d>
                      <m:dPr>
                        <m:ctrlPr>
                          <a:rPr lang="en-US" altLang="en-US" sz="2000" i="1">
                            <a:latin typeface="Cambria Math" panose="02040503050406030204" pitchFamily="18" charset="0"/>
                          </a:rPr>
                        </m:ctrlPr>
                      </m:d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𝑌</m:t>
                            </m:r>
                          </m:e>
                        </m:acc>
                      </m:e>
                    </m:d>
                    <m:r>
                      <a:rPr lang="en-US" altLang="en-US" sz="2000" i="1">
                        <a:latin typeface="Cambria Math" panose="02040503050406030204" pitchFamily="18" charset="0"/>
                      </a:rPr>
                      <m:t>=</m:t>
                    </m:r>
                    <m:r>
                      <a:rPr lang="en-US" altLang="en-US" sz="2000" i="1">
                        <a:latin typeface="Cambria Math" panose="02040503050406030204" pitchFamily="18" charset="0"/>
                      </a:rPr>
                      <m:t>𝐸</m:t>
                    </m:r>
                    <m:d>
                      <m:dPr>
                        <m:ctrlPr>
                          <a:rPr lang="en-US" altLang="en-US" sz="2000" i="1">
                            <a:latin typeface="Cambria Math" panose="02040503050406030204" pitchFamily="18" charset="0"/>
                          </a:rPr>
                        </m:ctrlPr>
                      </m:dPr>
                      <m:e>
                        <m:f>
                          <m:fPr>
                            <m:ctrlPr>
                              <a:rPr lang="en-US" altLang="en-US" sz="2000" i="1" smtClean="0">
                                <a:latin typeface="Cambria Math" panose="02040503050406030204" pitchFamily="18" charset="0"/>
                              </a:rPr>
                            </m:ctrlPr>
                          </m:fPr>
                          <m:num>
                            <m:sSub>
                              <m:sSubPr>
                                <m:ctrlPr>
                                  <a:rPr lang="en-US" altLang="en-US" sz="2000" i="1" dirty="0">
                                    <a:latin typeface="Cambria Math" panose="02040503050406030204" pitchFamily="18" charset="0"/>
                                  </a:rPr>
                                </m:ctrlPr>
                              </m:sSubPr>
                              <m:e>
                                <m:r>
                                  <a:rPr lang="en-US" altLang="en-US" sz="2000" i="1" dirty="0">
                                    <a:latin typeface="Cambria Math" panose="02040503050406030204" pitchFamily="18" charset="0"/>
                                  </a:rPr>
                                  <m:t>𝑌</m:t>
                                </m:r>
                              </m:e>
                              <m:sub>
                                <m:r>
                                  <a:rPr lang="en-US" altLang="en-US" sz="2000" b="0" i="1" dirty="0" smtClean="0">
                                    <a:latin typeface="Cambria Math" panose="02040503050406030204" pitchFamily="18" charset="0"/>
                                  </a:rPr>
                                  <m:t>1</m:t>
                                </m:r>
                              </m:sub>
                            </m:sSub>
                            <m:r>
                              <m:rPr>
                                <m:nor/>
                              </m:rPr>
                              <a:rPr lang="en-US" altLang="en-US" sz="2000" dirty="0"/>
                              <m:t>+</m:t>
                            </m:r>
                            <m:sSub>
                              <m:sSubPr>
                                <m:ctrlPr>
                                  <a:rPr lang="en-US" altLang="en-US" sz="2000" i="1" dirty="0">
                                    <a:latin typeface="Cambria Math" panose="02040503050406030204" pitchFamily="18" charset="0"/>
                                  </a:rPr>
                                </m:ctrlPr>
                              </m:sSubPr>
                              <m:e>
                                <m:r>
                                  <a:rPr lang="en-US" altLang="en-US" sz="2000" i="1" dirty="0">
                                    <a:latin typeface="Cambria Math" panose="02040503050406030204" pitchFamily="18" charset="0"/>
                                  </a:rPr>
                                  <m:t>𝑌</m:t>
                                </m:r>
                              </m:e>
                              <m:sub>
                                <m:r>
                                  <a:rPr lang="en-US" altLang="en-US" sz="2000" b="0" i="1" dirty="0" smtClean="0">
                                    <a:latin typeface="Cambria Math" panose="02040503050406030204" pitchFamily="18" charset="0"/>
                                  </a:rPr>
                                  <m:t>2</m:t>
                                </m:r>
                              </m:sub>
                            </m:sSub>
                            <m:r>
                              <m:rPr>
                                <m:nor/>
                              </m:rPr>
                              <a:rPr lang="en-US" altLang="en-US" sz="2000" dirty="0"/>
                              <m:t>+ … +</m:t>
                            </m:r>
                            <m:sSub>
                              <m:sSubPr>
                                <m:ctrlPr>
                                  <a:rPr lang="en-US" altLang="en-US" sz="2000" i="1" dirty="0" smtClean="0">
                                    <a:latin typeface="Cambria Math" panose="02040503050406030204" pitchFamily="18" charset="0"/>
                                  </a:rPr>
                                </m:ctrlPr>
                              </m:sSubPr>
                              <m:e>
                                <m:r>
                                  <a:rPr lang="en-US" altLang="en-US" sz="2000" b="0" i="1" dirty="0" smtClean="0">
                                    <a:latin typeface="Cambria Math" panose="02040503050406030204" pitchFamily="18" charset="0"/>
                                  </a:rPr>
                                  <m:t>𝑌</m:t>
                                </m:r>
                              </m:e>
                              <m:sub>
                                <m:r>
                                  <a:rPr lang="en-US" altLang="en-US" sz="2000" b="0" i="1" dirty="0" smtClean="0">
                                    <a:latin typeface="Cambria Math" panose="02040503050406030204" pitchFamily="18" charset="0"/>
                                  </a:rPr>
                                  <m:t>𝑛</m:t>
                                </m:r>
                              </m:sub>
                            </m:sSub>
                          </m:num>
                          <m:den>
                            <m:r>
                              <a:rPr lang="en-US" altLang="en-US" sz="2000" i="1">
                                <a:latin typeface="Cambria Math" charset="0"/>
                              </a:rPr>
                              <m:t>𝑛</m:t>
                            </m:r>
                          </m:den>
                        </m:f>
                      </m:e>
                    </m:d>
                  </m:oMath>
                </a14:m>
                <a:r>
                  <a:rPr lang="en-US" altLang="en-US" sz="2200" dirty="0"/>
                  <a:t> by the definition of </a:t>
                </a:r>
                <a14:m>
                  <m:oMath xmlns:m="http://schemas.openxmlformats.org/officeDocument/2006/math">
                    <m:acc>
                      <m:accPr>
                        <m:chr m:val="̅"/>
                        <m:ctrlPr>
                          <a:rPr lang="en-US" altLang="en-US" sz="2200" i="1" smtClean="0">
                            <a:latin typeface="Cambria Math" panose="02040503050406030204" pitchFamily="18" charset="0"/>
                          </a:rPr>
                        </m:ctrlPr>
                      </m:accPr>
                      <m:e>
                        <m:r>
                          <a:rPr lang="en-US" altLang="en-US" sz="2200" b="0" i="1" smtClean="0">
                            <a:latin typeface="Cambria Math" panose="02040503050406030204" pitchFamily="18" charset="0"/>
                          </a:rPr>
                          <m:t>𝑌</m:t>
                        </m:r>
                      </m:e>
                    </m:acc>
                  </m:oMath>
                </a14:m>
                <a:r>
                  <a:rPr lang="en-US" altLang="en-US" sz="2200" dirty="0"/>
                  <a:t>.</a:t>
                </a:r>
              </a:p>
              <a:p>
                <a:pPr marL="0" indent="0">
                  <a:buNone/>
                </a:pPr>
                <a14:m>
                  <m:oMath xmlns:m="http://schemas.openxmlformats.org/officeDocument/2006/math">
                    <m:r>
                      <a:rPr lang="en-US" altLang="en-US" sz="2800" i="1">
                        <a:latin typeface="Cambria Math" panose="02040503050406030204" pitchFamily="18" charset="0"/>
                      </a:rPr>
                      <m:t>𝐸</m:t>
                    </m:r>
                    <m:d>
                      <m:dPr>
                        <m:ctrlPr>
                          <a:rPr lang="en-US" altLang="en-US" sz="2800" i="1">
                            <a:latin typeface="Cambria Math" panose="02040503050406030204" pitchFamily="18" charset="0"/>
                          </a:rPr>
                        </m:ctrlPr>
                      </m:dPr>
                      <m:e>
                        <m:acc>
                          <m:accPr>
                            <m:chr m:val="̅"/>
                            <m:ctrlPr>
                              <a:rPr lang="en-US" altLang="en-US" sz="2800" i="1">
                                <a:latin typeface="Cambria Math" panose="02040503050406030204" pitchFamily="18" charset="0"/>
                              </a:rPr>
                            </m:ctrlPr>
                          </m:accPr>
                          <m:e>
                            <m:r>
                              <a:rPr lang="en-US" altLang="en-US" sz="2800" i="1">
                                <a:latin typeface="Cambria Math" panose="02040503050406030204" pitchFamily="18" charset="0"/>
                              </a:rPr>
                              <m:t>𝑌</m:t>
                            </m:r>
                          </m:e>
                        </m:acc>
                      </m:e>
                    </m:d>
                    <m:r>
                      <a:rPr lang="en-US" altLang="en-US" sz="2800" i="1">
                        <a:latin typeface="Cambria Math" panose="02040503050406030204" pitchFamily="18" charset="0"/>
                      </a:rPr>
                      <m:t>=</m:t>
                    </m:r>
                    <m:f>
                      <m:fPr>
                        <m:ctrlPr>
                          <a:rPr lang="en-US" altLang="en-US" sz="2800" i="1" smtClean="0">
                            <a:latin typeface="Cambria Math" panose="02040503050406030204" pitchFamily="18" charset="0"/>
                          </a:rPr>
                        </m:ctrlPr>
                      </m:fPr>
                      <m:num>
                        <m:r>
                          <a:rPr lang="en-US" altLang="en-US" sz="2800" b="0" i="1" smtClean="0">
                            <a:latin typeface="Cambria Math" panose="02040503050406030204" pitchFamily="18" charset="0"/>
                          </a:rPr>
                          <m:t>1</m:t>
                        </m:r>
                      </m:num>
                      <m:den>
                        <m:r>
                          <a:rPr lang="en-US" altLang="en-US" sz="2800" b="0" i="1" smtClean="0">
                            <a:latin typeface="Cambria Math" panose="02040503050406030204" pitchFamily="18" charset="0"/>
                          </a:rPr>
                          <m:t>𝑛</m:t>
                        </m:r>
                      </m:den>
                    </m:f>
                    <m:r>
                      <a:rPr lang="en-US" altLang="en-US" sz="2800" i="1">
                        <a:latin typeface="Cambria Math" panose="02040503050406030204" pitchFamily="18" charset="0"/>
                      </a:rPr>
                      <m:t>𝐸</m:t>
                    </m:r>
                    <m:d>
                      <m:dPr>
                        <m:ctrlPr>
                          <a:rPr lang="en-US" altLang="en-US" sz="2800" i="1">
                            <a:latin typeface="Cambria Math" panose="02040503050406030204" pitchFamily="18" charset="0"/>
                          </a:rPr>
                        </m:ctrlPr>
                      </m:dPr>
                      <m:e>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1</m:t>
                            </m:r>
                          </m:sub>
                        </m:sSub>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2</m:t>
                            </m:r>
                          </m:sub>
                        </m:sSub>
                        <m:r>
                          <m:rPr>
                            <m:nor/>
                          </m:rPr>
                          <a:rPr lang="en-US" altLang="en-US" sz="2400" dirty="0"/>
                          <m:t>+ … +</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𝑛</m:t>
                            </m:r>
                          </m:sub>
                        </m:sSub>
                      </m:e>
                    </m:d>
                  </m:oMath>
                </a14:m>
                <a:r>
                  <a:rPr lang="en-US" sz="2400" dirty="0"/>
                  <a:t> because </a:t>
                </a:r>
                <a14:m>
                  <m:oMath xmlns:m="http://schemas.openxmlformats.org/officeDocument/2006/math">
                    <m:r>
                      <a:rPr lang="en-US" altLang="en-US" sz="2400" i="1">
                        <a:latin typeface="Cambria Math" panose="02040503050406030204" pitchFamily="18" charset="0"/>
                      </a:rPr>
                      <m:t>𝑛</m:t>
                    </m:r>
                  </m:oMath>
                </a14:m>
                <a:r>
                  <a:rPr lang="en-US" sz="2400" dirty="0"/>
                  <a:t> is a constant.</a:t>
                </a:r>
              </a:p>
              <a:p>
                <a:pPr marL="0" indent="0">
                  <a:buNone/>
                </a:pP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smtClean="0">
                            <a:latin typeface="Cambria Math" panose="02040503050406030204" pitchFamily="18" charset="0"/>
                          </a:rPr>
                        </m:ctrlPr>
                      </m:dPr>
                      <m:e>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dirty="0"/>
                              <m:t>Y</m:t>
                            </m:r>
                            <m:r>
                              <m:rPr>
                                <m:nor/>
                              </m:rPr>
                              <a:rPr lang="en-US" altLang="en-US" sz="2400" baseline="-25000" dirty="0"/>
                              <m:t>1</m:t>
                            </m:r>
                            <m:r>
                              <m:rPr>
                                <m:nor/>
                              </m:rPr>
                              <a:rPr lang="en-US" altLang="en-US" sz="2400" dirty="0"/>
                              <m:t> </m:t>
                            </m:r>
                          </m:e>
                        </m:d>
                        <m:r>
                          <a:rPr lang="en-US" altLang="en-US" sz="2400" b="0" i="1" dirty="0" smtClean="0">
                            <a:latin typeface="Cambria Math" panose="02040503050406030204" pitchFamily="18" charset="0"/>
                          </a:rPr>
                          <m:t>+</m:t>
                        </m:r>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dirty="0"/>
                              <m:t>Y</m:t>
                            </m:r>
                            <m:r>
                              <m:rPr>
                                <m:nor/>
                              </m:rPr>
                              <a:rPr lang="en-US" altLang="en-US" sz="2400" baseline="-25000" dirty="0"/>
                              <m:t>2</m:t>
                            </m:r>
                            <m:r>
                              <m:rPr>
                                <m:nor/>
                              </m:rPr>
                              <a:rPr lang="en-US" altLang="en-US" sz="2400" dirty="0"/>
                              <m:t> </m:t>
                            </m:r>
                          </m:e>
                        </m:d>
                        <m:r>
                          <a:rPr lang="en-US" altLang="en-US" sz="2400" b="0" i="1" dirty="0" smtClean="0">
                            <a:latin typeface="Cambria Math" panose="02040503050406030204" pitchFamily="18" charset="0"/>
                          </a:rPr>
                          <m:t>+</m:t>
                        </m:r>
                        <m:r>
                          <m:rPr>
                            <m:nor/>
                          </m:rPr>
                          <a:rPr lang="en-US" altLang="en-US" sz="2400" dirty="0"/>
                          <m:t>…</m:t>
                        </m:r>
                        <m:r>
                          <a:rPr lang="en-US" altLang="en-US" sz="2400" b="0" i="1" dirty="0" smtClean="0">
                            <a:latin typeface="Cambria Math" panose="02040503050406030204" pitchFamily="18" charset="0"/>
                          </a:rPr>
                          <m:t>+</m:t>
                        </m:r>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m:t>Y</m:t>
                            </m:r>
                            <m:r>
                              <m:rPr>
                                <m:nor/>
                              </m:rPr>
                              <a:rPr lang="en-US" altLang="en-US" sz="2400" baseline="-25000"/>
                              <m:t>n</m:t>
                            </m:r>
                          </m:e>
                        </m:d>
                      </m:e>
                    </m:d>
                  </m:oMath>
                </a14:m>
                <a:r>
                  <a:rPr lang="en-US" sz="2400" dirty="0"/>
                  <a:t> because the expected value of a sum of random variables is equal to the sum of the expected values of the random variables.</a:t>
                </a:r>
              </a:p>
              <a:p>
                <a:pPr marL="0" indent="0">
                  <a:buNone/>
                </a:pP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a:latin typeface="Cambria Math" panose="02040503050406030204" pitchFamily="18" charset="0"/>
                          </a:rPr>
                        </m:ctrlPr>
                      </m:dPr>
                      <m:e>
                        <m:r>
                          <m:rPr>
                            <m:sty m:val="p"/>
                          </m:rPr>
                          <a:rPr lang="el-GR" altLang="en-US" sz="2400" i="1" smtClean="0">
                            <a:latin typeface="Cambria Math" panose="02040503050406030204" pitchFamily="18" charset="0"/>
                            <a:ea typeface="Cambria Math" panose="02040503050406030204" pitchFamily="18" charset="0"/>
                          </a:rPr>
                          <m:t>μ</m:t>
                        </m:r>
                        <m:r>
                          <a:rPr lang="en-US" altLang="en-US" sz="2400" i="1" dirty="0">
                            <a:latin typeface="Cambria Math" panose="02040503050406030204" pitchFamily="18" charset="0"/>
                          </a:rPr>
                          <m:t>+</m:t>
                        </m:r>
                        <m:r>
                          <m:rPr>
                            <m:sty m:val="p"/>
                          </m:rPr>
                          <a:rPr lang="el-GR" altLang="en-US" sz="2400" i="1" smtClean="0">
                            <a:latin typeface="Cambria Math" panose="02040503050406030204" pitchFamily="18" charset="0"/>
                            <a:ea typeface="Cambria Math" panose="02040503050406030204" pitchFamily="18" charset="0"/>
                          </a:rPr>
                          <m:t>μ</m:t>
                        </m:r>
                        <m:r>
                          <a:rPr lang="en-US" altLang="en-US" sz="2400" i="1" dirty="0">
                            <a:latin typeface="Cambria Math" panose="02040503050406030204" pitchFamily="18" charset="0"/>
                          </a:rPr>
                          <m:t>+</m:t>
                        </m:r>
                        <m:r>
                          <m:rPr>
                            <m:nor/>
                          </m:rPr>
                          <a:rPr lang="en-US" altLang="en-US" sz="2400" dirty="0"/>
                          <m:t>…</m:t>
                        </m:r>
                        <m:r>
                          <a:rPr lang="en-US" altLang="en-US" sz="2400" i="1" dirty="0">
                            <a:latin typeface="Cambria Math" panose="02040503050406030204" pitchFamily="18" charset="0"/>
                          </a:rPr>
                          <m:t>+</m:t>
                        </m:r>
                        <m:r>
                          <m:rPr>
                            <m:sty m:val="p"/>
                          </m:rPr>
                          <a:rPr lang="el-GR" altLang="en-US" sz="2400" i="1" smtClean="0">
                            <a:latin typeface="Cambria Math" panose="02040503050406030204" pitchFamily="18" charset="0"/>
                            <a:ea typeface="Cambria Math" panose="02040503050406030204" pitchFamily="18" charset="0"/>
                          </a:rPr>
                          <m:t>μ</m:t>
                        </m:r>
                      </m:e>
                    </m:d>
                    <m:r>
                      <a:rPr lang="en-US" altLang="en-US" sz="2400" b="0" i="1" baseline="-25000" dirty="0" smtClean="0">
                        <a:latin typeface="Cambria Math" panose="02040503050406030204" pitchFamily="18" charset="0"/>
                      </a:rPr>
                      <m:t> </m:t>
                    </m:r>
                  </m:oMath>
                </a14:m>
                <a:r>
                  <a:rPr lang="en-US" sz="2400" dirty="0"/>
                  <a:t>because </a:t>
                </a: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𝑌</m:t>
                            </m:r>
                          </m:e>
                          <m:sub>
                            <m:r>
                              <a:rPr lang="en-US" altLang="en-US" sz="2400" i="1">
                                <a:latin typeface="Cambria Math" panose="02040503050406030204" pitchFamily="18" charset="0"/>
                              </a:rPr>
                              <m:t>𝑖</m:t>
                            </m:r>
                          </m:sub>
                        </m:sSub>
                      </m:e>
                    </m:d>
                    <m:r>
                      <a:rPr lang="en-US" altLang="en-US" sz="2400" i="1">
                        <a:latin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𝜇</m:t>
                    </m:r>
                  </m:oMath>
                </a14:m>
                <a:r>
                  <a:rPr lang="en-US" altLang="en-US" sz="2400" dirty="0"/>
                  <a:t>.</a:t>
                </a:r>
              </a:p>
              <a:p>
                <a:pPr marL="0" indent="0">
                  <a:buNone/>
                </a:pPr>
                <a14:m>
                  <m:oMathPara xmlns:m="http://schemas.openxmlformats.org/officeDocument/2006/math">
                    <m:oMathParaPr>
                      <m:jc m:val="centerGroup"/>
                    </m:oMathParaPr>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a:latin typeface="Cambria Math" panose="02040503050406030204" pitchFamily="18" charset="0"/>
                            </a:rPr>
                          </m:ctrlPr>
                        </m:dPr>
                        <m:e>
                          <m:r>
                            <a:rPr lang="en-US" altLang="en-US" sz="2400" i="1">
                              <a:latin typeface="Cambria Math" panose="02040503050406030204" pitchFamily="18" charset="0"/>
                            </a:rPr>
                            <m:t>𝑛</m:t>
                          </m:r>
                          <m:r>
                            <m:rPr>
                              <m:sty m:val="p"/>
                            </m:rPr>
                            <a:rPr lang="el-GR" altLang="en-US" sz="2400" i="1">
                              <a:latin typeface="Cambria Math" panose="02040503050406030204" pitchFamily="18" charset="0"/>
                              <a:ea typeface="Cambria Math" panose="02040503050406030204" pitchFamily="18" charset="0"/>
                            </a:rPr>
                            <m:t>μ</m:t>
                          </m:r>
                        </m:e>
                      </m:d>
                      <m:r>
                        <a:rPr lang="en-US" altLang="en-US" sz="2400" b="0" i="1" smtClean="0">
                          <a:latin typeface="Cambria Math" panose="02040503050406030204" pitchFamily="18" charset="0"/>
                          <a:ea typeface="Cambria Math" panose="02040503050406030204" pitchFamily="18" charset="0"/>
                        </a:rPr>
                        <m:t>=</m:t>
                      </m:r>
                      <m:r>
                        <m:rPr>
                          <m:sty m:val="p"/>
                        </m:rPr>
                        <a:rPr lang="el-GR" altLang="en-US" sz="2400" i="1">
                          <a:latin typeface="Cambria Math" panose="02040503050406030204" pitchFamily="18" charset="0"/>
                          <a:ea typeface="Cambria Math" panose="02040503050406030204" pitchFamily="18" charset="0"/>
                        </a:rPr>
                        <m:t>μ</m:t>
                      </m:r>
                      <m:r>
                        <a:rPr lang="en-US" altLang="en-US" sz="2400" b="0" i="1" smtClean="0">
                          <a:latin typeface="Cambria Math" panose="02040503050406030204" pitchFamily="18" charset="0"/>
                          <a:ea typeface="Cambria Math" panose="02040503050406030204" pitchFamily="18" charset="0"/>
                        </a:rPr>
                        <m:t>. ∎</m:t>
                      </m:r>
                    </m:oMath>
                  </m:oMathPara>
                </a14:m>
                <a:endParaRPr lang="en-US" alt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423" t="-2121" r="-646" b="-4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79</a:t>
            </a:fld>
            <a:endParaRPr lang="en-US" altLang="en-US" dirty="0"/>
          </a:p>
        </p:txBody>
      </p:sp>
    </p:spTree>
    <p:extLst>
      <p:ext uri="{BB962C8B-B14F-4D97-AF65-F5344CB8AC3E}">
        <p14:creationId xmlns:p14="http://schemas.microsoft.com/office/powerpoint/2010/main" val="425807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81C4-2F4F-334B-B566-AF6900128D79}"/>
              </a:ext>
            </a:extLst>
          </p:cNvPr>
          <p:cNvSpPr>
            <a:spLocks noGrp="1"/>
          </p:cNvSpPr>
          <p:nvPr>
            <p:ph type="title"/>
          </p:nvPr>
        </p:nvSpPr>
        <p:spPr/>
        <p:txBody>
          <a:bodyPr/>
          <a:lstStyle/>
          <a:p>
            <a:r>
              <a:rPr lang="en-US" dirty="0"/>
              <a:t>QQQ 2: Solution</a:t>
            </a:r>
          </a:p>
        </p:txBody>
      </p:sp>
      <p:sp>
        <p:nvSpPr>
          <p:cNvPr id="4" name="Slide Number Placeholder 3">
            <a:extLst>
              <a:ext uri="{FF2B5EF4-FFF2-40B4-BE49-F238E27FC236}">
                <a16:creationId xmlns:a16="http://schemas.microsoft.com/office/drawing/2014/main" id="{026001A4-B8BB-8241-952E-0894B4769B8C}"/>
              </a:ext>
            </a:extLst>
          </p:cNvPr>
          <p:cNvSpPr>
            <a:spLocks noGrp="1"/>
          </p:cNvSpPr>
          <p:nvPr>
            <p:ph type="sldNum" sz="quarter" idx="12"/>
          </p:nvPr>
        </p:nvSpPr>
        <p:spPr/>
        <p:txBody>
          <a:bodyPr/>
          <a:lstStyle/>
          <a:p>
            <a:pPr>
              <a:defRPr/>
            </a:pPr>
            <a:fld id="{85BC5B7D-D6B0-4550-9BAF-D21F2647AC79}" type="slidenum">
              <a:rPr lang="en-US" altLang="en-US" smtClean="0"/>
              <a:pPr>
                <a:defRPr/>
              </a:pPr>
              <a:t>8</a:t>
            </a:fld>
            <a:endParaRPr lang="en-US" altLang="en-US" dirty="0"/>
          </a:p>
        </p:txBody>
      </p:sp>
      <p:pic>
        <p:nvPicPr>
          <p:cNvPr id="5" name="Picture 4">
            <a:extLst>
              <a:ext uri="{FF2B5EF4-FFF2-40B4-BE49-F238E27FC236}">
                <a16:creationId xmlns:a16="http://schemas.microsoft.com/office/drawing/2014/main" id="{11F55C13-2722-1144-8678-80EB52C4E775}"/>
              </a:ext>
            </a:extLst>
          </p:cNvPr>
          <p:cNvPicPr>
            <a:picLocks noChangeAspect="1"/>
          </p:cNvPicPr>
          <p:nvPr/>
        </p:nvPicPr>
        <p:blipFill>
          <a:blip r:embed="rId2"/>
          <a:stretch>
            <a:fillRect/>
          </a:stretch>
        </p:blipFill>
        <p:spPr>
          <a:xfrm>
            <a:off x="1031132" y="1906483"/>
            <a:ext cx="7335628" cy="4345446"/>
          </a:xfrm>
          <a:prstGeom prst="rect">
            <a:avLst/>
          </a:prstGeom>
        </p:spPr>
      </p:pic>
      <p:sp>
        <p:nvSpPr>
          <p:cNvPr id="6" name="Rectangle 5">
            <a:extLst>
              <a:ext uri="{FF2B5EF4-FFF2-40B4-BE49-F238E27FC236}">
                <a16:creationId xmlns:a16="http://schemas.microsoft.com/office/drawing/2014/main" id="{36110682-F9FB-014D-B4BB-EEC34B563900}"/>
              </a:ext>
            </a:extLst>
          </p:cNvPr>
          <p:cNvSpPr/>
          <p:nvPr/>
        </p:nvSpPr>
        <p:spPr>
          <a:xfrm>
            <a:off x="1235899" y="4941650"/>
            <a:ext cx="6926093" cy="8852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59903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Examples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80</a:t>
            </a:fld>
            <a:endParaRPr lang="en-US" altLang="en-US" dirty="0"/>
          </a:p>
        </p:txBody>
      </p:sp>
    </p:spTree>
    <p:extLst>
      <p:ext uri="{BB962C8B-B14F-4D97-AF65-F5344CB8AC3E}">
        <p14:creationId xmlns:p14="http://schemas.microsoft.com/office/powerpoint/2010/main" val="15404813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738" y="2723411"/>
            <a:ext cx="7543800" cy="867165"/>
          </a:xfrm>
        </p:spPr>
        <p:txBody>
          <a:bodyPr>
            <a:normAutofit fontScale="90000"/>
          </a:bodyPr>
          <a:lstStyle/>
          <a:p>
            <a:pPr algn="ctr"/>
            <a:r>
              <a:rPr lang="en-US" dirty="0"/>
              <a:t>ANOTHER EXAMPLE</a:t>
            </a:r>
            <a:br>
              <a:rPr lang="en-US" dirty="0"/>
            </a:br>
            <a:r>
              <a:rPr lang="en-US" dirty="0"/>
              <a:t>FOR PRACTICE</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81</a:t>
            </a:fld>
            <a:endParaRPr lang="en-US" altLang="en-US" dirty="0"/>
          </a:p>
        </p:txBody>
      </p:sp>
    </p:spTree>
    <p:extLst>
      <p:ext uri="{BB962C8B-B14F-4D97-AF65-F5344CB8AC3E}">
        <p14:creationId xmlns:p14="http://schemas.microsoft.com/office/powerpoint/2010/main" val="16511032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33400" y="1447800"/>
            <a:ext cx="7848600" cy="1871663"/>
          </a:xfrm>
          <a:prstGeom prst="rect">
            <a:avLst/>
          </a:prstGeom>
          <a:noFill/>
          <a:ln w="9525">
            <a:noFill/>
            <a:miter lim="800000"/>
            <a:headEnd/>
            <a:tailEnd/>
          </a:ln>
        </p:spPr>
      </p:pic>
      <p:grpSp>
        <p:nvGrpSpPr>
          <p:cNvPr id="2" name="Group 5"/>
          <p:cNvGrpSpPr>
            <a:grpSpLocks/>
          </p:cNvGrpSpPr>
          <p:nvPr/>
        </p:nvGrpSpPr>
        <p:grpSpPr bwMode="auto">
          <a:xfrm>
            <a:off x="144939" y="3222993"/>
            <a:ext cx="1498601" cy="1938338"/>
            <a:chOff x="144" y="1913"/>
            <a:chExt cx="944" cy="1221"/>
          </a:xfrm>
        </p:grpSpPr>
        <p:sp>
          <p:nvSpPr>
            <p:cNvPr id="8202" name="Text Box 6"/>
            <p:cNvSpPr txBox="1">
              <a:spLocks noChangeArrowheads="1"/>
            </p:cNvSpPr>
            <p:nvPr/>
          </p:nvSpPr>
          <p:spPr bwMode="auto">
            <a:xfrm>
              <a:off x="144" y="1913"/>
              <a:ext cx="944" cy="1221"/>
            </a:xfrm>
            <a:prstGeom prst="rect">
              <a:avLst/>
            </a:prstGeom>
            <a:noFill/>
            <a:ln w="12700">
              <a:noFill/>
              <a:miter lim="800000"/>
              <a:headEnd/>
              <a:tailEnd/>
            </a:ln>
          </p:spPr>
          <p:txBody>
            <a:bodyPr wrap="none" anchor="ctr">
              <a:prstTxWarp prst="textNoShape">
                <a:avLst/>
              </a:prstTxWarp>
              <a:spAutoFit/>
            </a:bodyPr>
            <a:lstStyle/>
            <a:p>
              <a:r>
                <a:rPr lang="en-US" sz="2400" b="1" i="1" dirty="0">
                  <a:solidFill>
                    <a:schemeClr val="tx2"/>
                  </a:solidFill>
                </a:rPr>
                <a:t>H</a:t>
              </a:r>
              <a:r>
                <a:rPr lang="en-US" sz="2400" b="1" baseline="-25000" dirty="0">
                  <a:solidFill>
                    <a:schemeClr val="tx2"/>
                  </a:solidFill>
                </a:rPr>
                <a:t>0</a:t>
              </a:r>
              <a:r>
                <a:rPr lang="en-US" sz="2400" b="1" dirty="0">
                  <a:solidFill>
                    <a:schemeClr val="tx2"/>
                  </a:solidFill>
                </a:rPr>
                <a:t>: </a:t>
              </a:r>
              <a:r>
                <a:rPr lang="en-US" sz="2400" b="1" i="1" dirty="0">
                  <a:solidFill>
                    <a:schemeClr val="tx2"/>
                  </a:solidFill>
                  <a:sym typeface="Symbol" charset="2"/>
                </a:rPr>
                <a:t></a:t>
              </a:r>
              <a:r>
                <a:rPr lang="en-US" sz="2400" b="1" dirty="0">
                  <a:solidFill>
                    <a:schemeClr val="tx2"/>
                  </a:solidFill>
                  <a:sym typeface="Symbol" charset="2"/>
                </a:rPr>
                <a:t> = 1.8</a:t>
              </a:r>
            </a:p>
            <a:p>
              <a:r>
                <a:rPr lang="en-US" sz="2400" b="1" i="1" dirty="0">
                  <a:solidFill>
                    <a:schemeClr val="tx2"/>
                  </a:solidFill>
                  <a:sym typeface="Symbol" charset="2"/>
                </a:rPr>
                <a:t>H</a:t>
              </a:r>
              <a:r>
                <a:rPr lang="en-US" sz="2400" b="1" baseline="-25000" dirty="0">
                  <a:solidFill>
                    <a:schemeClr val="tx2"/>
                  </a:solidFill>
                  <a:sym typeface="Symbol" charset="2"/>
                </a:rPr>
                <a:t>1</a:t>
              </a:r>
              <a:r>
                <a:rPr lang="en-US" sz="2400" b="1" dirty="0">
                  <a:solidFill>
                    <a:schemeClr val="tx2"/>
                  </a:solidFill>
                  <a:sym typeface="Symbol" charset="2"/>
                </a:rPr>
                <a:t>: </a:t>
              </a:r>
              <a:r>
                <a:rPr lang="en-US" sz="2400" b="1" i="1" dirty="0">
                  <a:solidFill>
                    <a:schemeClr val="tx2"/>
                  </a:solidFill>
                  <a:sym typeface="Symbol" charset="2"/>
                </a:rPr>
                <a:t></a:t>
              </a:r>
              <a:r>
                <a:rPr lang="en-US" sz="2400" b="1" dirty="0">
                  <a:solidFill>
                    <a:schemeClr val="tx2"/>
                  </a:solidFill>
                  <a:sym typeface="Symbol" charset="2"/>
                </a:rPr>
                <a:t> </a:t>
              </a:r>
              <a:r>
                <a:rPr lang="en-US" sz="2400" b="1" dirty="0">
                  <a:solidFill>
                    <a:schemeClr val="tx2"/>
                  </a:solidFill>
                  <a:ea typeface="Arial" charset="0"/>
                  <a:cs typeface="Arial" charset="0"/>
                  <a:sym typeface="Symbol" charset="2"/>
                </a:rPr>
                <a:t>≠ </a:t>
              </a:r>
              <a:r>
                <a:rPr lang="en-US" sz="2400" b="1" dirty="0">
                  <a:solidFill>
                    <a:schemeClr val="tx2"/>
                  </a:solidFill>
                  <a:sym typeface="Symbol" charset="2"/>
                </a:rPr>
                <a:t>1.8</a:t>
              </a:r>
            </a:p>
            <a:p>
              <a:r>
                <a:rPr lang="en-US" sz="2400" b="1" dirty="0">
                  <a:solidFill>
                    <a:schemeClr val="tx2"/>
                  </a:solidFill>
                  <a:sym typeface="Symbol" charset="2"/>
                </a:rPr>
                <a:t> = 0.05</a:t>
              </a:r>
            </a:p>
            <a:p>
              <a:r>
                <a:rPr lang="en-US" sz="2400" b="1" i="1" dirty="0">
                  <a:solidFill>
                    <a:schemeClr val="tx2"/>
                  </a:solidFill>
                  <a:latin typeface="Times New Roman" charset="0"/>
                  <a:sym typeface="Symbol" charset="2"/>
                </a:rPr>
                <a:t>x</a:t>
              </a:r>
              <a:r>
                <a:rPr lang="en-US" sz="2400" b="1" dirty="0">
                  <a:solidFill>
                    <a:schemeClr val="tx2"/>
                  </a:solidFill>
                  <a:sym typeface="Symbol" charset="2"/>
                </a:rPr>
                <a:t> = 1.713</a:t>
              </a:r>
            </a:p>
            <a:p>
              <a:r>
                <a:rPr lang="en-US" sz="2400" b="1" dirty="0">
                  <a:solidFill>
                    <a:schemeClr val="tx2"/>
                  </a:solidFill>
                  <a:sym typeface="Symbol" charset="2"/>
                </a:rPr>
                <a:t>s = .2588</a:t>
              </a:r>
            </a:p>
          </p:txBody>
        </p:sp>
        <p:sp>
          <p:nvSpPr>
            <p:cNvPr id="8203" name="Line 7"/>
            <p:cNvSpPr>
              <a:spLocks noChangeShapeType="1"/>
            </p:cNvSpPr>
            <p:nvPr/>
          </p:nvSpPr>
          <p:spPr bwMode="auto">
            <a:xfrm>
              <a:off x="200" y="2688"/>
              <a:ext cx="96" cy="0"/>
            </a:xfrm>
            <a:prstGeom prst="line">
              <a:avLst/>
            </a:prstGeom>
            <a:noFill/>
            <a:ln w="25400">
              <a:solidFill>
                <a:schemeClr val="tx2"/>
              </a:solidFill>
              <a:round/>
              <a:headEnd/>
              <a:tailEnd/>
            </a:ln>
          </p:spPr>
          <p:txBody>
            <a:bodyPr wrap="none" anchor="ctr">
              <a:prstTxWarp prst="textNoShape">
                <a:avLst/>
              </a:prstTxWarp>
            </a:bodyPr>
            <a:lstStyle/>
            <a:p>
              <a:endParaRPr lang="en-US" dirty="0"/>
            </a:p>
          </p:txBody>
        </p:sp>
      </p:grpSp>
      <p:sp>
        <p:nvSpPr>
          <p:cNvPr id="10" name="Text Box 51"/>
          <p:cNvSpPr txBox="1">
            <a:spLocks noChangeArrowheads="1"/>
          </p:cNvSpPr>
          <p:nvPr/>
        </p:nvSpPr>
        <p:spPr bwMode="auto">
          <a:xfrm>
            <a:off x="1570620" y="3273550"/>
            <a:ext cx="2438400" cy="40011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b="1" dirty="0"/>
              <a:t>Critical Values</a:t>
            </a:r>
          </a:p>
        </p:txBody>
      </p:sp>
      <p:sp>
        <p:nvSpPr>
          <p:cNvPr id="11" name="Text Box 52"/>
          <p:cNvSpPr txBox="1">
            <a:spLocks noChangeArrowheads="1"/>
          </p:cNvSpPr>
          <p:nvPr/>
        </p:nvSpPr>
        <p:spPr bwMode="auto">
          <a:xfrm>
            <a:off x="3264881" y="3244924"/>
            <a:ext cx="2133600" cy="400110"/>
          </a:xfrm>
          <a:prstGeom prst="rect">
            <a:avLst/>
          </a:prstGeom>
          <a:noFill/>
          <a:ln w="12700">
            <a:noFill/>
            <a:miter lim="800000"/>
            <a:headEnd/>
            <a:tailEnd/>
          </a:ln>
        </p:spPr>
        <p:txBody>
          <a:bodyPr anchor="ctr">
            <a:prstTxWarp prst="textNoShape">
              <a:avLst/>
            </a:prstTxWarp>
            <a:spAutoFit/>
          </a:bodyPr>
          <a:lstStyle/>
          <a:p>
            <a:pPr algn="ctr"/>
            <a:r>
              <a:rPr lang="en-US" sz="2000" b="1" i="1" dirty="0">
                <a:solidFill>
                  <a:schemeClr val="tx2"/>
                </a:solidFill>
              </a:rPr>
              <a:t>t = ±</a:t>
            </a:r>
            <a:r>
              <a:rPr lang="en-US" sz="2000" b="1" i="1" dirty="0">
                <a:solidFill>
                  <a:schemeClr val="tx2"/>
                </a:solidFill>
                <a:ea typeface="Arial" charset="0"/>
                <a:cs typeface="Arial" charset="0"/>
              </a:rPr>
              <a:t> 2.145</a:t>
            </a:r>
            <a:r>
              <a:rPr lang="en-US" sz="2000" b="1" i="1" dirty="0">
                <a:solidFill>
                  <a:schemeClr val="tx2"/>
                </a:solidFill>
              </a:rPr>
              <a:t> </a:t>
            </a:r>
            <a:endParaRPr lang="en-US" sz="2000" b="1" i="1" dirty="0">
              <a:solidFill>
                <a:schemeClr val="tx2"/>
              </a:solidFill>
              <a:ea typeface="Arial" charset="0"/>
              <a:cs typeface="Arial" charset="0"/>
            </a:endParaRPr>
          </a:p>
        </p:txBody>
      </p:sp>
      <p:pic>
        <p:nvPicPr>
          <p:cNvPr id="1026"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5597302" y="3760315"/>
            <a:ext cx="3401759" cy="1176008"/>
          </a:xfrm>
          <a:prstGeom prst="rect">
            <a:avLst/>
          </a:prstGeom>
        </p:spPr>
      </p:pic>
      <p:pic>
        <p:nvPicPr>
          <p:cNvPr id="4" name="Picture 3"/>
          <p:cNvPicPr>
            <a:picLocks noChangeAspect="1"/>
          </p:cNvPicPr>
          <p:nvPr/>
        </p:nvPicPr>
        <p:blipFill>
          <a:blip r:embed="rId5"/>
          <a:stretch>
            <a:fillRect/>
          </a:stretch>
        </p:blipFill>
        <p:spPr>
          <a:xfrm>
            <a:off x="4456314" y="4426979"/>
            <a:ext cx="711725" cy="483973"/>
          </a:xfrm>
          <a:prstGeom prst="rect">
            <a:avLst/>
          </a:prstGeom>
        </p:spPr>
      </p:pic>
      <p:pic>
        <p:nvPicPr>
          <p:cNvPr id="5" name="Picture 4"/>
          <p:cNvPicPr>
            <a:picLocks noChangeAspect="1"/>
          </p:cNvPicPr>
          <p:nvPr/>
        </p:nvPicPr>
        <p:blipFill>
          <a:blip r:embed="rId6"/>
          <a:stretch>
            <a:fillRect/>
          </a:stretch>
        </p:blipFill>
        <p:spPr>
          <a:xfrm>
            <a:off x="1912313" y="4121121"/>
            <a:ext cx="2275228" cy="960939"/>
          </a:xfrm>
          <a:prstGeom prst="rect">
            <a:avLst/>
          </a:prstGeom>
        </p:spPr>
      </p:pic>
    </p:spTree>
    <p:extLst>
      <p:ext uri="{BB962C8B-B14F-4D97-AF65-F5344CB8AC3E}">
        <p14:creationId xmlns:p14="http://schemas.microsoft.com/office/powerpoint/2010/main" val="94450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2298966" y="1455269"/>
            <a:ext cx="6374868" cy="1520221"/>
          </a:xfrm>
          <a:prstGeom prst="rect">
            <a:avLst/>
          </a:prstGeom>
          <a:noFill/>
          <a:ln w="9525">
            <a:noFill/>
            <a:miter lim="800000"/>
            <a:headEnd/>
            <a:tailEnd/>
          </a:ln>
        </p:spPr>
      </p:pic>
      <p:grpSp>
        <p:nvGrpSpPr>
          <p:cNvPr id="2" name="Group 5"/>
          <p:cNvGrpSpPr>
            <a:grpSpLocks/>
          </p:cNvGrpSpPr>
          <p:nvPr/>
        </p:nvGrpSpPr>
        <p:grpSpPr bwMode="auto">
          <a:xfrm>
            <a:off x="516646" y="1193526"/>
            <a:ext cx="1498601" cy="1938338"/>
            <a:chOff x="379" y="607"/>
            <a:chExt cx="944" cy="1221"/>
          </a:xfrm>
        </p:grpSpPr>
        <p:sp>
          <p:nvSpPr>
            <p:cNvPr id="8202" name="Text Box 6"/>
            <p:cNvSpPr txBox="1">
              <a:spLocks noChangeArrowheads="1"/>
            </p:cNvSpPr>
            <p:nvPr/>
          </p:nvSpPr>
          <p:spPr bwMode="auto">
            <a:xfrm>
              <a:off x="379" y="607"/>
              <a:ext cx="944" cy="1221"/>
            </a:xfrm>
            <a:prstGeom prst="rect">
              <a:avLst/>
            </a:prstGeom>
            <a:solidFill>
              <a:schemeClr val="bg1"/>
            </a:solidFill>
            <a:ln w="12700">
              <a:noFill/>
              <a:miter lim="800000"/>
              <a:headEnd/>
              <a:tailEnd/>
            </a:ln>
          </p:spPr>
          <p:txBody>
            <a:bodyPr wrap="none" anchor="ctr">
              <a:prstTxWarp prst="textNoShape">
                <a:avLst/>
              </a:prstTxWarp>
              <a:spAutoFit/>
            </a:bodyPr>
            <a:lstStyle/>
            <a:p>
              <a:r>
                <a:rPr lang="en-US" sz="2400" b="1" i="1" dirty="0">
                  <a:solidFill>
                    <a:schemeClr val="tx2"/>
                  </a:solidFill>
                </a:rPr>
                <a:t>H</a:t>
              </a:r>
              <a:r>
                <a:rPr lang="en-US" sz="2400" b="1" baseline="-25000" dirty="0">
                  <a:solidFill>
                    <a:schemeClr val="tx2"/>
                  </a:solidFill>
                </a:rPr>
                <a:t>0</a:t>
              </a:r>
              <a:r>
                <a:rPr lang="en-US" sz="2400" b="1" dirty="0">
                  <a:solidFill>
                    <a:schemeClr val="tx2"/>
                  </a:solidFill>
                </a:rPr>
                <a:t>: </a:t>
              </a:r>
              <a:r>
                <a:rPr lang="en-US" sz="2400" b="1" i="1" dirty="0">
                  <a:solidFill>
                    <a:schemeClr val="tx2"/>
                  </a:solidFill>
                  <a:sym typeface="Symbol" charset="2"/>
                </a:rPr>
                <a:t></a:t>
              </a:r>
              <a:r>
                <a:rPr lang="en-US" sz="2400" b="1" dirty="0">
                  <a:solidFill>
                    <a:schemeClr val="tx2"/>
                  </a:solidFill>
                  <a:sym typeface="Symbol" charset="2"/>
                </a:rPr>
                <a:t> = 1.8</a:t>
              </a:r>
            </a:p>
            <a:p>
              <a:r>
                <a:rPr lang="en-US" sz="2400" b="1" i="1" dirty="0">
                  <a:solidFill>
                    <a:schemeClr val="tx2"/>
                  </a:solidFill>
                  <a:sym typeface="Symbol" charset="2"/>
                </a:rPr>
                <a:t>H</a:t>
              </a:r>
              <a:r>
                <a:rPr lang="en-US" sz="2400" b="1" baseline="-25000" dirty="0">
                  <a:solidFill>
                    <a:schemeClr val="tx2"/>
                  </a:solidFill>
                  <a:sym typeface="Symbol" charset="2"/>
                </a:rPr>
                <a:t>1</a:t>
              </a:r>
              <a:r>
                <a:rPr lang="en-US" sz="2400" b="1" dirty="0">
                  <a:solidFill>
                    <a:schemeClr val="tx2"/>
                  </a:solidFill>
                  <a:sym typeface="Symbol" charset="2"/>
                </a:rPr>
                <a:t>: </a:t>
              </a:r>
              <a:r>
                <a:rPr lang="en-US" sz="2400" b="1" i="1" dirty="0">
                  <a:solidFill>
                    <a:schemeClr val="tx2"/>
                  </a:solidFill>
                  <a:sym typeface="Symbol" charset="2"/>
                </a:rPr>
                <a:t></a:t>
              </a:r>
              <a:r>
                <a:rPr lang="en-US" sz="2400" b="1" dirty="0">
                  <a:solidFill>
                    <a:schemeClr val="tx2"/>
                  </a:solidFill>
                  <a:sym typeface="Symbol" charset="2"/>
                </a:rPr>
                <a:t> </a:t>
              </a:r>
              <a:r>
                <a:rPr lang="en-US" sz="2400" b="1" dirty="0">
                  <a:solidFill>
                    <a:schemeClr val="tx2"/>
                  </a:solidFill>
                  <a:ea typeface="Arial" charset="0"/>
                  <a:cs typeface="Arial" charset="0"/>
                  <a:sym typeface="Symbol" charset="2"/>
                </a:rPr>
                <a:t>≠ </a:t>
              </a:r>
              <a:r>
                <a:rPr lang="en-US" sz="2400" b="1" dirty="0">
                  <a:solidFill>
                    <a:schemeClr val="tx2"/>
                  </a:solidFill>
                  <a:sym typeface="Symbol" charset="2"/>
                </a:rPr>
                <a:t>1.8</a:t>
              </a:r>
            </a:p>
            <a:p>
              <a:r>
                <a:rPr lang="en-US" sz="2400" b="1" dirty="0">
                  <a:solidFill>
                    <a:schemeClr val="tx2"/>
                  </a:solidFill>
                  <a:sym typeface="Symbol" charset="2"/>
                </a:rPr>
                <a:t> = 0.05</a:t>
              </a:r>
            </a:p>
            <a:p>
              <a:r>
                <a:rPr lang="en-US" sz="2400" b="1" i="1" dirty="0">
                  <a:solidFill>
                    <a:schemeClr val="tx2"/>
                  </a:solidFill>
                  <a:latin typeface="Times New Roman" charset="0"/>
                  <a:sym typeface="Symbol" charset="2"/>
                </a:rPr>
                <a:t>x</a:t>
              </a:r>
              <a:r>
                <a:rPr lang="en-US" sz="2400" b="1" dirty="0">
                  <a:solidFill>
                    <a:schemeClr val="tx2"/>
                  </a:solidFill>
                  <a:sym typeface="Symbol" charset="2"/>
                </a:rPr>
                <a:t> = 1.713</a:t>
              </a:r>
            </a:p>
            <a:p>
              <a:r>
                <a:rPr lang="en-US" sz="2400" b="1" dirty="0">
                  <a:solidFill>
                    <a:schemeClr val="tx2"/>
                  </a:solidFill>
                  <a:sym typeface="Symbol" charset="2"/>
                </a:rPr>
                <a:t>s = .2588</a:t>
              </a:r>
            </a:p>
          </p:txBody>
        </p:sp>
        <p:sp>
          <p:nvSpPr>
            <p:cNvPr id="8203" name="Line 7"/>
            <p:cNvSpPr>
              <a:spLocks noChangeShapeType="1"/>
            </p:cNvSpPr>
            <p:nvPr/>
          </p:nvSpPr>
          <p:spPr bwMode="auto">
            <a:xfrm>
              <a:off x="447" y="1382"/>
              <a:ext cx="96" cy="0"/>
            </a:xfrm>
            <a:prstGeom prst="line">
              <a:avLst/>
            </a:prstGeom>
            <a:noFill/>
            <a:ln w="25400">
              <a:solidFill>
                <a:schemeClr val="tx2"/>
              </a:solidFill>
              <a:round/>
              <a:headEnd/>
              <a:tailEnd/>
            </a:ln>
          </p:spPr>
          <p:txBody>
            <a:bodyPr wrap="none" anchor="ctr">
              <a:prstTxWarp prst="textNoShape">
                <a:avLst/>
              </a:prstTxWarp>
            </a:bodyPr>
            <a:lstStyle/>
            <a:p>
              <a:endParaRPr lang="en-US" dirty="0"/>
            </a:p>
          </p:txBody>
        </p:sp>
      </p:grpSp>
      <p:sp>
        <p:nvSpPr>
          <p:cNvPr id="13" name="Text Box 54"/>
          <p:cNvSpPr txBox="1">
            <a:spLocks noChangeArrowheads="1"/>
          </p:cNvSpPr>
          <p:nvPr/>
        </p:nvSpPr>
        <p:spPr bwMode="auto">
          <a:xfrm>
            <a:off x="0" y="5246086"/>
            <a:ext cx="9105701" cy="1077218"/>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1600" b="1" dirty="0"/>
              <a:t>On the basis of this test, there is not enough evidence to reject the claim that the mean weight of bumblebee bats is equal to 1.8g (p-value = 0.2155 from a t-test).  A 95% confidence interval is (1.57 g, 1.8566 g).  The problem was ambiguous on the randomness of the sample; thus, we will assume that it was not a random sample, which makes inference to all bats strictly speculative. </a:t>
            </a:r>
          </a:p>
        </p:txBody>
      </p:sp>
      <p:pic>
        <p:nvPicPr>
          <p:cNvPr id="1026"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306379" y="3177433"/>
            <a:ext cx="4841922" cy="2025583"/>
          </a:xfrm>
          <a:prstGeom prst="rect">
            <a:avLst/>
          </a:prstGeom>
        </p:spPr>
      </p:pic>
      <p:pic>
        <p:nvPicPr>
          <p:cNvPr id="4" name="Picture 3"/>
          <p:cNvPicPr>
            <a:picLocks noChangeAspect="1"/>
          </p:cNvPicPr>
          <p:nvPr/>
        </p:nvPicPr>
        <p:blipFill>
          <a:blip r:embed="rId5"/>
          <a:stretch>
            <a:fillRect/>
          </a:stretch>
        </p:blipFill>
        <p:spPr>
          <a:xfrm>
            <a:off x="5409801" y="2975490"/>
            <a:ext cx="3123615" cy="2270596"/>
          </a:xfrm>
          <a:prstGeom prst="rect">
            <a:avLst/>
          </a:prstGeom>
        </p:spPr>
      </p:pic>
      <p:sp>
        <p:nvSpPr>
          <p:cNvPr id="3" name="Rectangle 2"/>
          <p:cNvSpPr/>
          <p:nvPr/>
        </p:nvSpPr>
        <p:spPr>
          <a:xfrm>
            <a:off x="7124700" y="4991100"/>
            <a:ext cx="381000" cy="1833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 name="Rectangle 10"/>
          <p:cNvSpPr/>
          <p:nvPr/>
        </p:nvSpPr>
        <p:spPr>
          <a:xfrm>
            <a:off x="6086475" y="4404040"/>
            <a:ext cx="819150" cy="177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36736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81C4-2F4F-334B-B566-AF6900128D79}"/>
              </a:ext>
            </a:extLst>
          </p:cNvPr>
          <p:cNvSpPr>
            <a:spLocks noGrp="1"/>
          </p:cNvSpPr>
          <p:nvPr>
            <p:ph type="title"/>
          </p:nvPr>
        </p:nvSpPr>
        <p:spPr/>
        <p:txBody>
          <a:bodyPr/>
          <a:lstStyle/>
          <a:p>
            <a:r>
              <a:rPr lang="en-US" dirty="0"/>
              <a:t>QQQ 3</a:t>
            </a:r>
          </a:p>
        </p:txBody>
      </p:sp>
      <p:sp>
        <p:nvSpPr>
          <p:cNvPr id="4" name="Slide Number Placeholder 3">
            <a:extLst>
              <a:ext uri="{FF2B5EF4-FFF2-40B4-BE49-F238E27FC236}">
                <a16:creationId xmlns:a16="http://schemas.microsoft.com/office/drawing/2014/main" id="{026001A4-B8BB-8241-952E-0894B4769B8C}"/>
              </a:ext>
            </a:extLst>
          </p:cNvPr>
          <p:cNvSpPr>
            <a:spLocks noGrp="1"/>
          </p:cNvSpPr>
          <p:nvPr>
            <p:ph type="sldNum" sz="quarter" idx="12"/>
          </p:nvPr>
        </p:nvSpPr>
        <p:spPr/>
        <p:txBody>
          <a:bodyPr/>
          <a:lstStyle/>
          <a:p>
            <a:pPr>
              <a:defRPr/>
            </a:pPr>
            <a:fld id="{85BC5B7D-D6B0-4550-9BAF-D21F2647AC79}" type="slidenum">
              <a:rPr lang="en-US" altLang="en-US" smtClean="0"/>
              <a:pPr>
                <a:defRPr/>
              </a:pPr>
              <a:t>9</a:t>
            </a:fld>
            <a:endParaRPr lang="en-US" altLang="en-US" dirty="0"/>
          </a:p>
        </p:txBody>
      </p:sp>
      <p:pic>
        <p:nvPicPr>
          <p:cNvPr id="5" name="Picture 4">
            <a:extLst>
              <a:ext uri="{FF2B5EF4-FFF2-40B4-BE49-F238E27FC236}">
                <a16:creationId xmlns:a16="http://schemas.microsoft.com/office/drawing/2014/main" id="{D59FA5CE-2A6C-974F-A94D-BA6060F693AC}"/>
              </a:ext>
            </a:extLst>
          </p:cNvPr>
          <p:cNvPicPr>
            <a:picLocks noChangeAspect="1"/>
          </p:cNvPicPr>
          <p:nvPr/>
        </p:nvPicPr>
        <p:blipFill>
          <a:blip r:embed="rId2"/>
          <a:stretch>
            <a:fillRect/>
          </a:stretch>
        </p:blipFill>
        <p:spPr>
          <a:xfrm>
            <a:off x="1071461" y="2061341"/>
            <a:ext cx="7001078" cy="3725536"/>
          </a:xfrm>
          <a:prstGeom prst="rect">
            <a:avLst/>
          </a:prstGeom>
        </p:spPr>
      </p:pic>
      <p:sp>
        <p:nvSpPr>
          <p:cNvPr id="6" name="Rectangle 5">
            <a:extLst>
              <a:ext uri="{FF2B5EF4-FFF2-40B4-BE49-F238E27FC236}">
                <a16:creationId xmlns:a16="http://schemas.microsoft.com/office/drawing/2014/main" id="{CB0FE69B-BA12-3147-85A2-4C7AAF8F0C48}"/>
              </a:ext>
            </a:extLst>
          </p:cNvPr>
          <p:cNvSpPr/>
          <p:nvPr/>
        </p:nvSpPr>
        <p:spPr>
          <a:xfrm>
            <a:off x="1206230" y="4620636"/>
            <a:ext cx="6527259" cy="5155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1267886"/>
      </p:ext>
    </p:extLst>
  </p:cSld>
  <p:clrMapOvr>
    <a:masterClrMapping/>
  </p:clrMapOvr>
</p:sld>
</file>

<file path=ppt/theme/theme1.xml><?xml version="1.0" encoding="utf-8"?>
<a:theme xmlns:a="http://schemas.openxmlformats.org/drawingml/2006/main" name="Retrospec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26349</TotalTime>
  <Words>6060</Words>
  <Application>Microsoft Macintosh PowerPoint</Application>
  <PresentationFormat>On-screen Show (4:3)</PresentationFormat>
  <Paragraphs>771</Paragraphs>
  <Slides>83</Slides>
  <Notes>3</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83</vt:i4>
      </vt:variant>
    </vt:vector>
  </HeadingPairs>
  <TitlesOfParts>
    <vt:vector size="92" baseType="lpstr">
      <vt:lpstr>Arial</vt:lpstr>
      <vt:lpstr>Calibri</vt:lpstr>
      <vt:lpstr>Calibri Light</vt:lpstr>
      <vt:lpstr>Cambria Math</vt:lpstr>
      <vt:lpstr>Symbol</vt:lpstr>
      <vt:lpstr>Tahoma</vt:lpstr>
      <vt:lpstr>Times New Roman</vt:lpstr>
      <vt:lpstr>Wingdings</vt:lpstr>
      <vt:lpstr>Retrospect</vt:lpstr>
      <vt:lpstr>Unit 2  For Live Session Assignment: Inference Using t-Distributions</vt:lpstr>
      <vt:lpstr>Part 1: Quick Quiz Questions</vt:lpstr>
      <vt:lpstr>Quick Quiz Question (QQQ 1)</vt:lpstr>
      <vt:lpstr>Quick Quiz Question (QQQ 1)</vt:lpstr>
      <vt:lpstr>QQQ 2</vt:lpstr>
      <vt:lpstr>Great Question from a Student!</vt:lpstr>
      <vt:lpstr>QQQ 2: Let’ Think About It</vt:lpstr>
      <vt:lpstr>QQQ 2: Solution</vt:lpstr>
      <vt:lpstr>QQQ 3</vt:lpstr>
      <vt:lpstr>PowerPoint Presentation</vt:lpstr>
      <vt:lpstr>End Part 1</vt:lpstr>
      <vt:lpstr>Part 2</vt:lpstr>
      <vt:lpstr>Question 1 (≤2 hours)  </vt:lpstr>
      <vt:lpstr>Example: 1 Sample Confidence Interval</vt:lpstr>
      <vt:lpstr>PowerPoint Presentation</vt:lpstr>
      <vt:lpstr>PowerPoint Presentation</vt:lpstr>
      <vt:lpstr>Comparison of z to t</vt:lpstr>
      <vt:lpstr>Show in SAS and R</vt:lpstr>
      <vt:lpstr>Question 2 (≤1 hour)</vt:lpstr>
      <vt:lpstr>1 Sample Hypothesis Testing:  The 6 Steps</vt:lpstr>
      <vt:lpstr>Example: 1 Sample t-test</vt:lpstr>
      <vt:lpstr>Let’s Formalize This Test Into 6 Steps!</vt:lpstr>
      <vt:lpstr>Let’s Formalize This Test Into 6 Steps!</vt:lpstr>
      <vt:lpstr>Let’s Formalize This Test Into 6 Steps!</vt:lpstr>
      <vt:lpstr>Let’s Formalize This Test Into 6 Steps!</vt:lpstr>
      <vt:lpstr>Let’s Formalize This Test Into 6 Steps!</vt:lpstr>
      <vt:lpstr>Let’s Formalize This Test Into 6 Steps!</vt:lpstr>
      <vt:lpstr>Finding the P-value – more detail</vt:lpstr>
      <vt:lpstr>Finding the P-value – more detail</vt:lpstr>
      <vt:lpstr>One-Sided Test + Two-Sided CI Demonstration</vt:lpstr>
      <vt:lpstr>One-Sided Test + Two-Sided CI Demonstration</vt:lpstr>
      <vt:lpstr>One-Sided Test + Two-Sided CI Demonstration</vt:lpstr>
      <vt:lpstr>One-Sided Test + Two-Sided CI Demonstration</vt:lpstr>
      <vt:lpstr>One-Sided Test + Two-Sided CI Demonstration</vt:lpstr>
      <vt:lpstr>Prep for Question 3 (≤1 hour)  Carefully Review the Following Slides and Sample Code. You will be asked to apply the same ideas to an actual HW problem afterwards.  We will review both the example and the HW problem in live session.  Do you best! SAS Code is on Github!  </vt:lpstr>
      <vt:lpstr>TWO SAMPLE T-TEST FOR THE DIFFERENCE OF MEANS WITH INDEPENDENT SAMPLES</vt:lpstr>
      <vt:lpstr>Let’s Formalize This Test Into 6 Steps!</vt:lpstr>
      <vt:lpstr>Let’s Formalize This Test Into 6 Steps!</vt:lpstr>
      <vt:lpstr>Let’s Formalize This Test Into 6 Steps!</vt:lpstr>
      <vt:lpstr>Let’s Formalize This Test Into 6 Steps!</vt:lpstr>
      <vt:lpstr>Let’s Formalize This Test Into 6 Steps!</vt:lpstr>
      <vt:lpstr>Let’s Formalize This Test Into 6 Steps!</vt:lpstr>
      <vt:lpstr>Finding the P-value</vt:lpstr>
      <vt:lpstr>Finding the P-value</vt:lpstr>
      <vt:lpstr>Go to t-test code Creativity</vt:lpstr>
      <vt:lpstr>COMPARE WITH RANDOMIZATION (PERMUTATION) TEST</vt:lpstr>
      <vt:lpstr>Question 3 (≤2 hours)</vt:lpstr>
      <vt:lpstr>From The Homework!  (Q 3)</vt:lpstr>
      <vt:lpstr>Solution</vt:lpstr>
      <vt:lpstr>Solution cont.: R</vt:lpstr>
      <vt:lpstr>Solution cont.: SAS</vt:lpstr>
      <vt:lpstr>End Question 3</vt:lpstr>
      <vt:lpstr>Important Questions from Students!</vt:lpstr>
      <vt:lpstr>Chalk Talk!</vt:lpstr>
      <vt:lpstr>Let’s Talk Power!!!</vt:lpstr>
      <vt:lpstr>Explore power!</vt:lpstr>
      <vt:lpstr>Review SAS Proc Power code</vt:lpstr>
      <vt:lpstr>(Go to break out) Consider the following options. </vt:lpstr>
      <vt:lpstr>Pick all that are true. The power increases when:</vt:lpstr>
      <vt:lpstr>Pick all that are true. The power increases when:</vt:lpstr>
      <vt:lpstr>Takeaways and Questions!</vt:lpstr>
      <vt:lpstr>The End Of Unit 2 Live Session! You are ready for more practice with the Homework!</vt:lpstr>
      <vt:lpstr>Appendix A CLT</vt:lpstr>
      <vt:lpstr>Central Limit Theorem</vt:lpstr>
      <vt:lpstr>Distribution of Sample Average</vt:lpstr>
      <vt:lpstr>Distribution of Sample Average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CENTRAL LIMIT THEOREM Cont.</vt:lpstr>
      <vt:lpstr>Appendix A T-Distrbution and s</vt:lpstr>
      <vt:lpstr>About that known σ…</vt:lpstr>
      <vt:lpstr>T-ratio</vt:lpstr>
      <vt:lpstr>Student t Distributions for  n = 3 and n = 12</vt:lpstr>
      <vt:lpstr>Distribution of Sample Average</vt:lpstr>
      <vt:lpstr>Appendix Examples</vt:lpstr>
      <vt:lpstr>ANOTHER EXAMPLE FOR PRACTICE</vt:lpstr>
      <vt:lpstr>PowerPoint Presentation</vt:lpstr>
      <vt:lpstr>PowerPoint Presentation</vt:lpstr>
    </vt:vector>
  </TitlesOfParts>
  <Company>Southern Methodist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Sadler, Bivin Philip</dc:creator>
  <cp:lastModifiedBy>Microsoft Office User</cp:lastModifiedBy>
  <cp:revision>228</cp:revision>
  <dcterms:created xsi:type="dcterms:W3CDTF">2014-09-08T10:07:10Z</dcterms:created>
  <dcterms:modified xsi:type="dcterms:W3CDTF">2020-05-15T01:08:37Z</dcterms:modified>
</cp:coreProperties>
</file>